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Brad drives, Jon adds color commentary. Open by naming the room: Red Hat, Four Inc. and Carahsoft. THE PYRAMID, the only graphic on this slide and the spine of the hour; read it bottom to top. 01 Data, the base and the widest layer: what happened, uninterpreted (returns, transcripts, calls, logs, telemetry); nothing above it exists without it, and where it lives decides the architecture. 02 Information: data put in context for one case (a score, a classification, a diagnosis); what predictive AI and inference produce; a model makes the estimate, a person checks it. 03 Knowledge: information that informs an outcome (guidance, precedent, runbooks), the institution's memory, retrievable and cited; generative AI grounded in approved sources works here; if it cannot cite, it is not knowledge. 04 Judgement, the apex: a determination a named person signs; deliberately human, automation executes what was decided and never decides. The arrow up the side: data informs every layer, so anything higher up the stack has to trace back down to data or it is decoration. The label at the apex: the end state is knowing, knowing enough to decide, with the evidence in hand. WHY WE ARE HERE: not to sell a model. Every technology in the hour is tagged with the layer it serves, and every claim gets run in a shell before you leave. The test for anything we show, and for anything a vendor shows you: which layer does it move work up, and which problem in your queue does that solve? Solve a problem someone has; do not invent a solution to one no one has. If a proposal cannot name the layer and the problem, it is technology looking for a mission. Frame the hour: foundations, then the platform story, then live terminal, 5 for questions.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spine of the hour. Read it left to right: the platform holds the data, predictive AI and inference turn it into information, generative AI with retrieval turns that into knowledge, and a person turns knowledge into a determination they sign. Judgement is deliberately never automated — Ansible, the registry and Sigstore execute and record what a person decided. Every later slide tags its technologies with one of these four rungs.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lead with the technology. Lead with the shape of the problem. The chart is the argument: a year of demand arrives in six weeks, far above any capacity you can justify staffing year-round. The shaded gap is what automation absorbs. The card on the right that matters most is the last one: the data cannot leave, so the platform is the decision.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eight stations left to right, the same eight as the graphic (G): AI reads, classifies, grounds and drafts on the first four; a person reviews and signs on five and six; automation sends the notice; operations close the loop. The first four are where language models earn their keep first — high-volume, text-heavy, and a human reviewer is already in the loop, which makes them the honest places to start. Exam selection is deliberately NOT on this rail (an earlier version of the slide showed it held back): that is a determination affecting a taxpayer and needs a much heavier governance conversation — saying so unprompted buys enormous credibility. Two rules of thumb: start where a human already reviews the output; and automate the toil around the model, not just the model. Worth naming: most of the effort in production AI is provisioning, patching, scaling and data collection — an automation problem, already solved. GRAPHIC (G) — Where AI actually lands in the filing lifecycle: An eight-station rail, Intake, Classification, Guidance, Drafting, Review, Decision, Notice and Operations, with five red call-outs over the first five stations; notice that the fifth call-out is a human reviewer and Decision has no call-out at all. Talk to it: (1) Read the rail against the ladder: Intake through Drafting turn data into information and knowledge; Review and Decision are where a person supplies the judgement that stays human. (2) The four AI cards sit where a reviewer already checks the output; neither this graphic nor the slide puts AI on exam selection, because a taxpayer determination needs governance first. (3) Operations closes the loop: what Review corrects and Notice sends goes back into the knowledge base between seasons, and pooled GPUs absorb the 6× April surge on a fixed workforce. (4) One platform under all eight stations: the model comes to the data, the seams stay boring, and controls accredited once for Intake are inherited all the way to Operations.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five are the event abstract made concrete. Each names the product that delivers it and the lab where the audience runs it. Do not linger — this slide exists so people can map the rest of the hour.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bottom to top. The point is the two vertical pillars: automation and trust are not a layer you add at the end. A project that treats compliance as a phase after deployment discovers, at the worst possible moment, that it cannot produce evidence for anything that already happened.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honest about sequencing. Most agencies stall on rows 2 and 3 of the Prove phase — no accelerator capacity plan, and no written agreement on which data may be used. Neither is technical. Ask the room directly which phase they are 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a specific ask, not a thank-you. Step zero is the lab walk-through: an hour running the eight labs together to find the point in the stack where they want to prove value, which scopes the pilot. The architecture workshop follows, then hand off to Four Inc. and Carahsoft for the contract vehicle conversation. Point at the contact panel: Brad's email is there deliberately, and if nothing else he is the connector to the right person. Ask for the cyber team by name: if nobody from IRS cyber is on, get a referral to the ISSO and run the appendix for them in depth.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Transition slide. Switch to a terminal now. Tell them the labs run in simulate mode on a laptop with no cluster, and in live mode against their own environment — same script, same commands. Run Lab 01 and stop hard on step 4, the endpoint bound to 127.0.0.1. The deck's Demo view plays every lab hands-free if you would rather narrate than type.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Lab 08 is the whole hour in one loop; run it if the room is operational, or walk the map. Read the map clockwise: logs from the mainframe and the servers land in Loki (data); the outage-risk model scores who fails next in the next 72 hours (information); Lightspeed drafts the playbook and the rulebook with citations (knowledge); a person reviews, edits and merges the pull request, and that merge is the promotion into the repo, AAP and the knowledge base (judgement); Event-Driven Ansible runs the approved job when the event fires, 42 seconds, no page; and the assistant answers from what the loop wrote, probing hosts through job templates a person approved. Say the two takeaways out loud: the platform is also the KM system and the documentation, because every promoted change is a cited record; and the assistant does not change anything, it launches approved jobs and reports with evidence. Ask the room: what is the last runbook you wrote that the on-call actually found? HAND-OFF: Jon takes the assistant questions, Brad takes the mainframe row.</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that unblocks the deal. Every row is a control the platform provides, mapped to the question an authorizing official actually asks. Expect interruptions here — let them happen, this is the conversation you want. Pick a few rows and drill in rather than reading the table. Say it plainly: do not roll your own validations, reach out and we connect you with a specialist. Offer to take the table offline with their ISSO.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1D4ED8"/>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1E7A55"/>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D99A00"/>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1">
                <a:solidFill>
                  <a:srgbClr val="1B1211"/>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1600200"/>
            <a:ext cx="4389120" cy="457200"/>
          </a:xfrm>
          <a:prstGeom prst="rect">
            <a:avLst/>
          </a:prstGeom>
          <a:noFill/>
        </p:spPr>
        <p:txBody>
          <a:bodyPr wrap="square">
            <a:spAutoFit/>
          </a:bodyPr>
          <a:lstStyle/>
          <a:p>
            <a:pPr algn="l">
              <a:spcAft>
                <a:spcPts val="0"/>
              </a:spcAft>
            </a:pPr>
            <a:r>
              <a:rPr sz="1100" b="1">
                <a:solidFill>
                  <a:srgbClr val="CC0000"/>
                </a:solidFill>
                <a:latin typeface="Red Hat Mono"/>
              </a:rPr>
              <a:t>RED HAT  ·  FOUR INC.  ·  CARAHSOFT — VIRTUAL EVENT</a:t>
            </a:r>
          </a:p>
        </p:txBody>
      </p:sp>
      <p:sp>
        <p:nvSpPr>
          <p:cNvPr id="12" name="TextBox 11"/>
          <p:cNvSpPr txBox="1"/>
          <p:nvPr/>
        </p:nvSpPr>
        <p:spPr>
          <a:xfrm>
            <a:off x="777240" y="2057400"/>
            <a:ext cx="4389120" cy="1828800"/>
          </a:xfrm>
          <a:prstGeom prst="rect">
            <a:avLst/>
          </a:prstGeom>
          <a:noFill/>
        </p:spPr>
        <p:txBody>
          <a:bodyPr wrap="square">
            <a:spAutoFit/>
          </a:bodyPr>
          <a:lstStyle/>
          <a:p>
            <a:pPr algn="l">
              <a:spcAft>
                <a:spcPts val="0"/>
              </a:spcAft>
            </a:pPr>
            <a:r>
              <a:rPr sz="3200" b="1">
                <a:solidFill>
                  <a:srgbClr val="1B1211"/>
                </a:solidFill>
                <a:latin typeface="Red Hat Display"/>
              </a:rPr>
              <a:t>AI foundations for intelligent tax administration</a:t>
            </a:r>
          </a:p>
        </p:txBody>
      </p:sp>
      <p:sp>
        <p:nvSpPr>
          <p:cNvPr id="13" name="TextBox 12"/>
          <p:cNvSpPr txBox="1"/>
          <p:nvPr/>
        </p:nvSpPr>
        <p:spPr>
          <a:xfrm>
            <a:off x="777240" y="3931920"/>
            <a:ext cx="4389120" cy="1280160"/>
          </a:xfrm>
          <a:prstGeom prst="rect">
            <a:avLst/>
          </a:prstGeom>
          <a:noFill/>
        </p:spPr>
        <p:txBody>
          <a:bodyPr wrap="square">
            <a:spAutoFit/>
          </a:bodyPr>
          <a:lstStyle/>
          <a:p>
            <a:pPr algn="l">
              <a:spcAft>
                <a:spcPts val="0"/>
              </a:spcAft>
            </a:pPr>
            <a:r>
              <a:rPr sz="1300" b="0">
                <a:solidFill>
                  <a:srgbClr val="54423E"/>
                </a:solidFill>
                <a:latin typeface="Red Hat Text"/>
              </a:rPr>
              <a:t>What predictive AI, generative AI and LLMs actually do — then how Red Hat turns models, agency knowledge and automation into an operable mission capability, proven in eight labs you run yourself.</a:t>
            </a:r>
          </a:p>
        </p:txBody>
      </p:sp>
      <p:sp>
        <p:nvSpPr>
          <p:cNvPr id="14" name="TextBox 13"/>
          <p:cNvSpPr txBox="1"/>
          <p:nvPr/>
        </p:nvSpPr>
        <p:spPr>
          <a:xfrm>
            <a:off x="777240" y="5257800"/>
            <a:ext cx="4389120" cy="457200"/>
          </a:xfrm>
          <a:prstGeom prst="rect">
            <a:avLst/>
          </a:prstGeom>
          <a:noFill/>
        </p:spPr>
        <p:txBody>
          <a:bodyPr wrap="square">
            <a:spAutoFit/>
          </a:bodyPr>
          <a:lstStyle/>
          <a:p>
            <a:pPr algn="l">
              <a:spcAft>
                <a:spcPts val="0"/>
              </a:spcAft>
            </a:pPr>
            <a:r>
              <a:rPr sz="1100" b="1">
                <a:solidFill>
                  <a:srgbClr val="54423E"/>
                </a:solidFill>
                <a:latin typeface="Red Hat Text"/>
              </a:rPr>
              <a:t>Presented by Jon Keam (jkeam@redhat.com) and Brad Scalio (bscalio@redhat.com)</a:t>
            </a:r>
          </a:p>
        </p:txBody>
      </p:sp>
      <p:sp>
        <p:nvSpPr>
          <p:cNvPr id="15" name="TextBox 14"/>
          <p:cNvSpPr txBox="1"/>
          <p:nvPr/>
        </p:nvSpPr>
        <p:spPr>
          <a:xfrm>
            <a:off x="5257800" y="1033272"/>
            <a:ext cx="3062737" cy="228600"/>
          </a:xfrm>
          <a:prstGeom prst="rect">
            <a:avLst/>
          </a:prstGeom>
          <a:noFill/>
        </p:spPr>
        <p:txBody>
          <a:bodyPr wrap="square">
            <a:spAutoFit/>
          </a:bodyPr>
          <a:lstStyle/>
          <a:p>
            <a:pPr algn="l">
              <a:spcAft>
                <a:spcPts val="0"/>
              </a:spcAft>
            </a:pPr>
            <a:r>
              <a:rPr sz="700" b="1">
                <a:solidFill>
                  <a:srgbClr val="5B2E91"/>
                </a:solidFill>
                <a:latin typeface="Red Hat Mono"/>
              </a:rPr>
              <a:t>THE END STATE: KNOWING ENOUGH TO DECIDE</a:t>
            </a:r>
          </a:p>
        </p:txBody>
      </p:sp>
      <p:sp>
        <p:nvSpPr>
          <p:cNvPr id="16" name="Freeform 15"/>
          <p:cNvSpPr/>
          <p:nvPr/>
        </p:nvSpPr>
        <p:spPr>
          <a:xfrm>
            <a:off x="6307978" y="1336852"/>
            <a:ext cx="688061" cy="823876"/>
          </a:xfrm>
          <a:custGeom>
            <a:avLst/>
            <a:gdLst/>
            <a:ahLst/>
            <a:cxnLst/>
            <a:rect l="l" t="t" r="r" b="b"/>
            <a:pathLst>
              <a:path w="688061" h="823876">
                <a:moveTo>
                  <a:pt x="339509" y="0"/>
                </a:moveTo>
                <a:lnTo>
                  <a:pt x="348552" y="0"/>
                </a:lnTo>
                <a:lnTo>
                  <a:pt x="688061" y="823876"/>
                </a:lnTo>
                <a:lnTo>
                  <a:pt x="0" y="823876"/>
                </a:lnTo>
                <a:close/>
              </a:path>
            </a:pathLst>
          </a:custGeom>
          <a:solidFill>
            <a:srgbClr val="5B2E91"/>
          </a:solidFill>
          <a:ln>
            <a:noFill/>
          </a:ln>
          <a:effectLst/>
        </p:spPr>
        <p:txBody>
          <a:bodyPr rtlCol="0" anchor="ctr"/>
          <a:lstStyle/>
          <a:p>
            <a:pPr algn="ctr"/>
          </a:p>
        </p:txBody>
      </p:sp>
      <p:sp>
        <p:nvSpPr>
          <p:cNvPr id="17" name="TextBox 16"/>
          <p:cNvSpPr txBox="1"/>
          <p:nvPr/>
        </p:nvSpPr>
        <p:spPr>
          <a:xfrm>
            <a:off x="6377688" y="1648206"/>
            <a:ext cx="548640" cy="201168"/>
          </a:xfrm>
          <a:prstGeom prst="rect">
            <a:avLst/>
          </a:prstGeom>
          <a:noFill/>
        </p:spPr>
        <p:txBody>
          <a:bodyPr wrap="square">
            <a:spAutoFit/>
          </a:bodyPr>
          <a:lstStyle/>
          <a:p>
            <a:pPr algn="ctr">
              <a:spcAft>
                <a:spcPts val="0"/>
              </a:spcAft>
            </a:pPr>
            <a:r>
              <a:rPr sz="900" b="1">
                <a:solidFill>
                  <a:srgbClr val="FFFFFF"/>
                </a:solidFill>
                <a:latin typeface="Red Hat Mono"/>
              </a:rPr>
              <a:t>04</a:t>
            </a:r>
          </a:p>
        </p:txBody>
      </p:sp>
      <p:cxnSp>
        <p:nvCxnSpPr>
          <p:cNvPr id="18" name="Connector 17"/>
          <p:cNvCxnSpPr/>
          <p:nvPr/>
        </p:nvCxnSpPr>
        <p:spPr>
          <a:xfrm>
            <a:off x="6872004" y="1748790"/>
            <a:ext cx="1247365" cy="0"/>
          </a:xfrm>
          <a:prstGeom prst="line">
            <a:avLst/>
          </a:prstGeom>
          <a:ln w="9525">
            <a:solidFill>
              <a:srgbClr val="CFC2BE"/>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466841" y="1392174"/>
            <a:ext cx="2947614" cy="713232"/>
          </a:xfrm>
          <a:prstGeom prst="rect">
            <a:avLst/>
          </a:prstGeom>
          <a:noFill/>
        </p:spPr>
        <p:txBody>
          <a:bodyPr wrap="square">
            <a:spAutoFit/>
          </a:bodyPr>
          <a:lstStyle/>
          <a:p>
            <a:pPr algn="l">
              <a:spcAft>
                <a:spcPts val="100"/>
              </a:spcAft>
            </a:pPr>
            <a:r>
              <a:rPr sz="700" b="1">
                <a:solidFill>
                  <a:srgbClr val="5B2E91"/>
                </a:solidFill>
                <a:latin typeface="Red Hat Mono"/>
              </a:rPr>
              <a:t>JUDGEMENT</a:t>
            </a:r>
          </a:p>
          <a:p>
            <a:pPr algn="l">
              <a:spcAft>
                <a:spcPts val="200"/>
              </a:spcAft>
            </a:pPr>
            <a:r>
              <a:rPr sz="1000" b="1">
                <a:solidFill>
                  <a:srgbClr val="1B1211"/>
                </a:solidFill>
                <a:latin typeface="Red Hat Display"/>
              </a:rPr>
              <a:t>What will we do, and who signs?</a:t>
            </a:r>
          </a:p>
          <a:p>
            <a:pPr algn="l">
              <a:spcAft>
                <a:spcPts val="200"/>
              </a:spcAft>
            </a:pPr>
            <a:r>
              <a:rPr sz="750" b="0">
                <a:solidFill>
                  <a:srgbClr val="54423E"/>
                </a:solidFill>
                <a:latin typeface="Red Hat Text"/>
              </a:rPr>
              <a:t>A determination a named person signs. Deliberately human: automation executes it and never decides.</a:t>
            </a:r>
          </a:p>
          <a:p>
            <a:pPr algn="l">
              <a:spcAft>
                <a:spcPts val="0"/>
              </a:spcAft>
            </a:pPr>
            <a:r>
              <a:rPr sz="600" b="1">
                <a:solidFill>
                  <a:srgbClr val="7E6A64"/>
                </a:solidFill>
                <a:latin typeface="Red Hat Mono"/>
              </a:rPr>
              <a:t>PEOPLE DECIDE · ANSIBLE EXECUTES · SIGSTORE RECORDS</a:t>
            </a:r>
          </a:p>
        </p:txBody>
      </p:sp>
      <p:sp>
        <p:nvSpPr>
          <p:cNvPr id="20" name="Freeform 19"/>
          <p:cNvSpPr/>
          <p:nvPr/>
        </p:nvSpPr>
        <p:spPr>
          <a:xfrm>
            <a:off x="6246013" y="2182672"/>
            <a:ext cx="811991" cy="128424"/>
          </a:xfrm>
          <a:custGeom>
            <a:avLst/>
            <a:gdLst/>
            <a:ahLst/>
            <a:cxnLst/>
            <a:rect l="l" t="t" r="r" b="b"/>
            <a:pathLst>
              <a:path w="811991" h="128424">
                <a:moveTo>
                  <a:pt x="52922" y="0"/>
                </a:moveTo>
                <a:lnTo>
                  <a:pt x="759069" y="0"/>
                </a:lnTo>
                <a:lnTo>
                  <a:pt x="811991" y="128424"/>
                </a:lnTo>
                <a:lnTo>
                  <a:pt x="0" y="128424"/>
                </a:lnTo>
                <a:close/>
              </a:path>
            </a:pathLst>
          </a:custGeom>
          <a:solidFill>
            <a:srgbClr val="1D4ED8"/>
          </a:solidFill>
          <a:ln>
            <a:noFill/>
          </a:ln>
          <a:effectLst/>
        </p:spPr>
        <p:txBody>
          <a:bodyPr rtlCol="0" anchor="ctr"/>
          <a:lstStyle/>
          <a:p>
            <a:pPr algn="ctr"/>
          </a:p>
        </p:txBody>
      </p:sp>
      <p:sp>
        <p:nvSpPr>
          <p:cNvPr id="21" name="Freeform 20"/>
          <p:cNvSpPr/>
          <p:nvPr/>
        </p:nvSpPr>
        <p:spPr>
          <a:xfrm>
            <a:off x="5901333" y="2333040"/>
            <a:ext cx="1501350" cy="814478"/>
          </a:xfrm>
          <a:custGeom>
            <a:avLst/>
            <a:gdLst/>
            <a:ahLst/>
            <a:cxnLst/>
            <a:rect l="l" t="t" r="r" b="b"/>
            <a:pathLst>
              <a:path w="1501350" h="814478">
                <a:moveTo>
                  <a:pt x="335637" y="0"/>
                </a:moveTo>
                <a:lnTo>
                  <a:pt x="1165714" y="0"/>
                </a:lnTo>
                <a:lnTo>
                  <a:pt x="1501350" y="814478"/>
                </a:lnTo>
                <a:lnTo>
                  <a:pt x="0" y="814478"/>
                </a:lnTo>
                <a:close/>
              </a:path>
            </a:pathLst>
          </a:custGeom>
          <a:solidFill>
            <a:srgbClr val="1E7A55"/>
          </a:solidFill>
          <a:ln>
            <a:noFill/>
          </a:ln>
          <a:effectLst/>
        </p:spPr>
        <p:txBody>
          <a:bodyPr rtlCol="0" anchor="ctr"/>
          <a:lstStyle/>
          <a:p>
            <a:pPr algn="ctr"/>
          </a:p>
        </p:txBody>
      </p:sp>
      <p:sp>
        <p:nvSpPr>
          <p:cNvPr id="22" name="TextBox 21"/>
          <p:cNvSpPr txBox="1"/>
          <p:nvPr/>
        </p:nvSpPr>
        <p:spPr>
          <a:xfrm>
            <a:off x="6377688" y="2639695"/>
            <a:ext cx="548640" cy="201168"/>
          </a:xfrm>
          <a:prstGeom prst="rect">
            <a:avLst/>
          </a:prstGeom>
          <a:noFill/>
        </p:spPr>
        <p:txBody>
          <a:bodyPr wrap="square">
            <a:spAutoFit/>
          </a:bodyPr>
          <a:lstStyle/>
          <a:p>
            <a:pPr algn="ctr">
              <a:spcAft>
                <a:spcPts val="0"/>
              </a:spcAft>
            </a:pPr>
            <a:r>
              <a:rPr sz="900" b="1">
                <a:solidFill>
                  <a:srgbClr val="FFFFFF"/>
                </a:solidFill>
                <a:latin typeface="Red Hat Mono"/>
              </a:rPr>
              <a:t>03</a:t>
            </a:r>
          </a:p>
        </p:txBody>
      </p:sp>
      <p:cxnSp>
        <p:nvCxnSpPr>
          <p:cNvPr id="23" name="Connector 22"/>
          <p:cNvCxnSpPr/>
          <p:nvPr/>
        </p:nvCxnSpPr>
        <p:spPr>
          <a:xfrm>
            <a:off x="7280585" y="2740279"/>
            <a:ext cx="838784" cy="0"/>
          </a:xfrm>
          <a:prstGeom prst="line">
            <a:avLst/>
          </a:prstGeom>
          <a:ln w="9525">
            <a:solidFill>
              <a:srgbClr val="CFC2BE"/>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8466841" y="2383663"/>
            <a:ext cx="2947614" cy="713232"/>
          </a:xfrm>
          <a:prstGeom prst="rect">
            <a:avLst/>
          </a:prstGeom>
          <a:noFill/>
        </p:spPr>
        <p:txBody>
          <a:bodyPr wrap="square">
            <a:spAutoFit/>
          </a:bodyPr>
          <a:lstStyle/>
          <a:p>
            <a:pPr algn="l">
              <a:spcAft>
                <a:spcPts val="100"/>
              </a:spcAft>
            </a:pPr>
            <a:r>
              <a:rPr sz="700" b="1">
                <a:solidFill>
                  <a:srgbClr val="1E7A55"/>
                </a:solidFill>
                <a:latin typeface="Red Hat Mono"/>
              </a:rPr>
              <a:t>KNOWLEDGE</a:t>
            </a:r>
          </a:p>
          <a:p>
            <a:pPr algn="l">
              <a:spcAft>
                <a:spcPts val="200"/>
              </a:spcAft>
            </a:pPr>
            <a:r>
              <a:rPr sz="1000" b="1">
                <a:solidFill>
                  <a:srgbClr val="1B1211"/>
                </a:solidFill>
                <a:latin typeface="Red Hat Display"/>
              </a:rPr>
              <a:t>What do we know that bears on this?</a:t>
            </a:r>
          </a:p>
          <a:p>
            <a:pPr algn="l">
              <a:spcAft>
                <a:spcPts val="200"/>
              </a:spcAft>
            </a:pPr>
            <a:r>
              <a:rPr sz="750" b="0">
                <a:solidFill>
                  <a:srgbClr val="54423E"/>
                </a:solidFill>
                <a:latin typeface="Red Hat Text"/>
              </a:rPr>
              <a:t>Information that informs an outcome: guidance, precedent, runbooks. The institution’s memory, retrievable and cited.</a:t>
            </a:r>
          </a:p>
          <a:p>
            <a:pPr algn="l">
              <a:spcAft>
                <a:spcPts val="0"/>
              </a:spcAft>
            </a:pPr>
            <a:r>
              <a:rPr sz="600" b="1">
                <a:solidFill>
                  <a:srgbClr val="7E6A64"/>
                </a:solidFill>
                <a:latin typeface="Red Hat Mono"/>
              </a:rPr>
              <a:t>GENERATIVE AI · GROUNDED IN APPROVED SOURCES · CITED</a:t>
            </a:r>
          </a:p>
        </p:txBody>
      </p:sp>
      <p:sp>
        <p:nvSpPr>
          <p:cNvPr id="25" name="Freeform 24"/>
          <p:cNvSpPr/>
          <p:nvPr/>
        </p:nvSpPr>
        <p:spPr>
          <a:xfrm>
            <a:off x="5843241" y="3169462"/>
            <a:ext cx="1617534" cy="119026"/>
          </a:xfrm>
          <a:custGeom>
            <a:avLst/>
            <a:gdLst/>
            <a:ahLst/>
            <a:cxnLst/>
            <a:rect l="l" t="t" r="r" b="b"/>
            <a:pathLst>
              <a:path w="1617534" h="119026">
                <a:moveTo>
                  <a:pt x="49049" y="0"/>
                </a:moveTo>
                <a:lnTo>
                  <a:pt x="1568485" y="0"/>
                </a:lnTo>
                <a:lnTo>
                  <a:pt x="1617534" y="119026"/>
                </a:lnTo>
                <a:lnTo>
                  <a:pt x="0" y="119026"/>
                </a:lnTo>
                <a:close/>
              </a:path>
            </a:pathLst>
          </a:custGeom>
          <a:solidFill>
            <a:srgbClr val="D99A00"/>
          </a:solidFill>
          <a:ln>
            <a:noFill/>
          </a:ln>
          <a:effectLst/>
        </p:spPr>
        <p:txBody>
          <a:bodyPr rtlCol="0" anchor="ctr"/>
          <a:lstStyle/>
          <a:p>
            <a:pPr algn="ctr"/>
          </a:p>
        </p:txBody>
      </p:sp>
      <p:sp>
        <p:nvSpPr>
          <p:cNvPr id="26" name="Freeform 25"/>
          <p:cNvSpPr/>
          <p:nvPr/>
        </p:nvSpPr>
        <p:spPr>
          <a:xfrm>
            <a:off x="5533417" y="3310432"/>
            <a:ext cx="2237183" cy="729896"/>
          </a:xfrm>
          <a:custGeom>
            <a:avLst/>
            <a:gdLst/>
            <a:ahLst/>
            <a:cxnLst/>
            <a:rect l="l" t="t" r="r" b="b"/>
            <a:pathLst>
              <a:path w="2237183" h="729896">
                <a:moveTo>
                  <a:pt x="300781" y="0"/>
                </a:moveTo>
                <a:lnTo>
                  <a:pt x="1936401" y="0"/>
                </a:lnTo>
                <a:lnTo>
                  <a:pt x="2237183" y="729896"/>
                </a:lnTo>
                <a:lnTo>
                  <a:pt x="0" y="729896"/>
                </a:lnTo>
                <a:close/>
              </a:path>
            </a:pathLst>
          </a:custGeom>
          <a:solidFill>
            <a:srgbClr val="C2410C"/>
          </a:solidFill>
          <a:ln>
            <a:noFill/>
          </a:ln>
          <a:effectLst/>
        </p:spPr>
        <p:txBody>
          <a:bodyPr rtlCol="0" anchor="ctr"/>
          <a:lstStyle/>
          <a:p>
            <a:pPr algn="ctr"/>
          </a:p>
        </p:txBody>
      </p:sp>
      <p:sp>
        <p:nvSpPr>
          <p:cNvPr id="27" name="TextBox 26"/>
          <p:cNvSpPr txBox="1"/>
          <p:nvPr/>
        </p:nvSpPr>
        <p:spPr>
          <a:xfrm>
            <a:off x="6377688" y="3574796"/>
            <a:ext cx="548640" cy="201168"/>
          </a:xfrm>
          <a:prstGeom prst="rect">
            <a:avLst/>
          </a:prstGeom>
          <a:noFill/>
        </p:spPr>
        <p:txBody>
          <a:bodyPr wrap="square">
            <a:spAutoFit/>
          </a:bodyPr>
          <a:lstStyle/>
          <a:p>
            <a:pPr algn="ctr">
              <a:spcAft>
                <a:spcPts val="0"/>
              </a:spcAft>
            </a:pPr>
            <a:r>
              <a:rPr sz="900" b="1">
                <a:solidFill>
                  <a:srgbClr val="FFFFFF"/>
                </a:solidFill>
                <a:latin typeface="Red Hat Mono"/>
              </a:rPr>
              <a:t>02</a:t>
            </a:r>
          </a:p>
        </p:txBody>
      </p:sp>
      <p:cxnSp>
        <p:nvCxnSpPr>
          <p:cNvPr id="28" name="Connector 27"/>
          <p:cNvCxnSpPr/>
          <p:nvPr/>
        </p:nvCxnSpPr>
        <p:spPr>
          <a:xfrm>
            <a:off x="7665929" y="3675380"/>
            <a:ext cx="453440" cy="0"/>
          </a:xfrm>
          <a:prstGeom prst="line">
            <a:avLst/>
          </a:prstGeom>
          <a:ln w="9525">
            <a:solidFill>
              <a:srgbClr val="CFC2BE"/>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8466841" y="3245612"/>
            <a:ext cx="2947614" cy="713232"/>
          </a:xfrm>
          <a:prstGeom prst="rect">
            <a:avLst/>
          </a:prstGeom>
          <a:noFill/>
        </p:spPr>
        <p:txBody>
          <a:bodyPr wrap="square">
            <a:spAutoFit/>
          </a:bodyPr>
          <a:lstStyle/>
          <a:p>
            <a:pPr algn="l">
              <a:spcAft>
                <a:spcPts val="100"/>
              </a:spcAft>
            </a:pPr>
            <a:r>
              <a:rPr sz="700" b="1">
                <a:solidFill>
                  <a:srgbClr val="C2410C"/>
                </a:solidFill>
                <a:latin typeface="Red Hat Mono"/>
              </a:rPr>
              <a:t>INFORMATION</a:t>
            </a:r>
          </a:p>
          <a:p>
            <a:pPr algn="l">
              <a:spcAft>
                <a:spcPts val="200"/>
              </a:spcAft>
            </a:pPr>
            <a:r>
              <a:rPr sz="1000" b="1">
                <a:solidFill>
                  <a:srgbClr val="1B1211"/>
                </a:solidFill>
                <a:latin typeface="Red Hat Display"/>
              </a:rPr>
              <a:t>What does it mean for this case?</a:t>
            </a:r>
          </a:p>
          <a:p>
            <a:pPr algn="l">
              <a:spcAft>
                <a:spcPts val="200"/>
              </a:spcAft>
            </a:pPr>
            <a:r>
              <a:rPr sz="750" b="0">
                <a:solidFill>
                  <a:srgbClr val="54423E"/>
                </a:solidFill>
                <a:latin typeface="Red Hat Text"/>
              </a:rPr>
              <a:t>Data in context: a score, a classification, a diagnosis, a metric. A model estimates it; a person checks it.</a:t>
            </a:r>
          </a:p>
          <a:p>
            <a:pPr algn="l">
              <a:spcAft>
                <a:spcPts val="0"/>
              </a:spcAft>
            </a:pPr>
            <a:r>
              <a:rPr sz="600" b="1">
                <a:solidFill>
                  <a:srgbClr val="7E6A64"/>
                </a:solidFill>
                <a:latin typeface="Red Hat Mono"/>
              </a:rPr>
              <a:t>PREDICTIVE AI · INFERENCE</a:t>
            </a:r>
          </a:p>
        </p:txBody>
      </p:sp>
      <p:sp>
        <p:nvSpPr>
          <p:cNvPr id="30" name="Freeform 29"/>
          <p:cNvSpPr/>
          <p:nvPr/>
        </p:nvSpPr>
        <p:spPr>
          <a:xfrm>
            <a:off x="5262321" y="4062272"/>
            <a:ext cx="2779375" cy="635916"/>
          </a:xfrm>
          <a:custGeom>
            <a:avLst/>
            <a:gdLst/>
            <a:ahLst/>
            <a:cxnLst/>
            <a:rect l="l" t="t" r="r" b="b"/>
            <a:pathLst>
              <a:path w="2779375" h="635916">
                <a:moveTo>
                  <a:pt x="262053" y="0"/>
                </a:moveTo>
                <a:lnTo>
                  <a:pt x="2517321" y="0"/>
                </a:lnTo>
                <a:lnTo>
                  <a:pt x="2779375" y="635916"/>
                </a:lnTo>
                <a:lnTo>
                  <a:pt x="0" y="635916"/>
                </a:lnTo>
                <a:close/>
              </a:path>
            </a:pathLst>
          </a:custGeom>
          <a:solidFill>
            <a:srgbClr val="CC0000"/>
          </a:solidFill>
          <a:ln>
            <a:noFill/>
          </a:ln>
          <a:effectLst/>
        </p:spPr>
        <p:txBody>
          <a:bodyPr rtlCol="0" anchor="ctr"/>
          <a:lstStyle/>
          <a:p>
            <a:pPr algn="ctr"/>
          </a:p>
        </p:txBody>
      </p:sp>
      <p:sp>
        <p:nvSpPr>
          <p:cNvPr id="31" name="TextBox 30"/>
          <p:cNvSpPr txBox="1"/>
          <p:nvPr/>
        </p:nvSpPr>
        <p:spPr>
          <a:xfrm>
            <a:off x="6377688" y="4279646"/>
            <a:ext cx="548640" cy="201168"/>
          </a:xfrm>
          <a:prstGeom prst="rect">
            <a:avLst/>
          </a:prstGeom>
          <a:noFill/>
        </p:spPr>
        <p:txBody>
          <a:bodyPr wrap="square">
            <a:spAutoFit/>
          </a:bodyPr>
          <a:lstStyle/>
          <a:p>
            <a:pPr algn="ctr">
              <a:spcAft>
                <a:spcPts val="0"/>
              </a:spcAft>
            </a:pPr>
            <a:r>
              <a:rPr sz="900" b="1">
                <a:solidFill>
                  <a:srgbClr val="FFFFFF"/>
                </a:solidFill>
                <a:latin typeface="Red Hat Mono"/>
              </a:rPr>
              <a:t>01</a:t>
            </a:r>
          </a:p>
        </p:txBody>
      </p:sp>
      <p:cxnSp>
        <p:nvCxnSpPr>
          <p:cNvPr id="32" name="Connector 31"/>
          <p:cNvCxnSpPr/>
          <p:nvPr/>
        </p:nvCxnSpPr>
        <p:spPr>
          <a:xfrm>
            <a:off x="7956389" y="4380230"/>
            <a:ext cx="162980" cy="0"/>
          </a:xfrm>
          <a:prstGeom prst="line">
            <a:avLst/>
          </a:prstGeom>
          <a:ln w="9525">
            <a:solidFill>
              <a:srgbClr val="CFC2BE"/>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466841" y="4133342"/>
            <a:ext cx="2947614" cy="713232"/>
          </a:xfrm>
          <a:prstGeom prst="rect">
            <a:avLst/>
          </a:prstGeom>
          <a:noFill/>
        </p:spPr>
        <p:txBody>
          <a:bodyPr wrap="square">
            <a:spAutoFit/>
          </a:bodyPr>
          <a:lstStyle/>
          <a:p>
            <a:pPr algn="l">
              <a:spcAft>
                <a:spcPts val="100"/>
              </a:spcAft>
            </a:pPr>
            <a:r>
              <a:rPr sz="700" b="1">
                <a:solidFill>
                  <a:srgbClr val="CC0000"/>
                </a:solidFill>
                <a:latin typeface="Red Hat Mono"/>
              </a:rPr>
              <a:t>DATA</a:t>
            </a:r>
          </a:p>
          <a:p>
            <a:pPr algn="l">
              <a:spcAft>
                <a:spcPts val="200"/>
              </a:spcAft>
            </a:pPr>
            <a:r>
              <a:rPr sz="1000" b="1">
                <a:solidFill>
                  <a:srgbClr val="1B1211"/>
                </a:solidFill>
                <a:latin typeface="Red Hat Display"/>
              </a:rPr>
              <a:t>What happened?</a:t>
            </a:r>
          </a:p>
          <a:p>
            <a:pPr algn="l">
              <a:spcAft>
                <a:spcPts val="200"/>
              </a:spcAft>
            </a:pPr>
            <a:r>
              <a:rPr sz="750" b="0">
                <a:solidFill>
                  <a:srgbClr val="54423E"/>
                </a:solidFill>
                <a:latin typeface="Red Hat Text"/>
              </a:rPr>
              <a:t>Uninterpreted: returns, transcripts, calls, logs, telemetry. Where it lives decides the architecture.</a:t>
            </a:r>
          </a:p>
          <a:p>
            <a:pPr algn="l">
              <a:spcAft>
                <a:spcPts val="0"/>
              </a:spcAft>
            </a:pPr>
            <a:r>
              <a:rPr sz="600" b="1">
                <a:solidFill>
                  <a:srgbClr val="7E6A64"/>
                </a:solidFill>
                <a:latin typeface="Red Hat Mono"/>
              </a:rPr>
              <a:t>THE PLATFORM · INGEST · STORE · GOVERN</a:t>
            </a:r>
          </a:p>
        </p:txBody>
      </p:sp>
      <p:sp>
        <p:nvSpPr>
          <p:cNvPr id="34" name="Freeform 33"/>
          <p:cNvSpPr/>
          <p:nvPr/>
        </p:nvSpPr>
        <p:spPr>
          <a:xfrm>
            <a:off x="5257800" y="1325880"/>
            <a:ext cx="2788417" cy="3383280"/>
          </a:xfrm>
          <a:custGeom>
            <a:avLst/>
            <a:gdLst/>
            <a:ahLst/>
            <a:cxnLst/>
            <a:rect l="l" t="t" r="r" b="b"/>
            <a:pathLst>
              <a:path w="2788417" h="3383280">
                <a:moveTo>
                  <a:pt x="1394208" y="0"/>
                </a:moveTo>
                <a:lnTo>
                  <a:pt x="2788417" y="3383280"/>
                </a:lnTo>
                <a:lnTo>
                  <a:pt x="0" y="3383280"/>
                </a:lnTo>
                <a:close/>
              </a:path>
            </a:pathLst>
          </a:custGeom>
          <a:noFill/>
          <a:ln w="6350">
            <a:solidFill>
              <a:srgbClr val="CFC2BE"/>
            </a:solidFill>
          </a:ln>
          <a:effectLst/>
        </p:spPr>
        <p:txBody>
          <a:bodyPr rtlCol="0" anchor="ctr"/>
          <a:lstStyle/>
          <a:p>
            <a:pPr algn="ctr"/>
          </a:p>
        </p:txBody>
      </p:sp>
      <p:cxnSp>
        <p:nvCxnSpPr>
          <p:cNvPr id="35" name="Connector 34"/>
          <p:cNvCxnSpPr/>
          <p:nvPr/>
        </p:nvCxnSpPr>
        <p:spPr>
          <a:xfrm flipV="1">
            <a:off x="8174233" y="1435608"/>
            <a:ext cx="0" cy="3273552"/>
          </a:xfrm>
          <a:prstGeom prst="line">
            <a:avLst/>
          </a:prstGeom>
          <a:ln w="13970">
            <a:solidFill>
              <a:srgbClr val="7E6A64"/>
            </a:solidFill>
          </a:ln>
        </p:spPr>
        <p:style>
          <a:lnRef idx="2">
            <a:schemeClr val="accent1"/>
          </a:lnRef>
          <a:fillRef idx="0">
            <a:schemeClr val="accent1"/>
          </a:fillRef>
          <a:effectRef idx="1">
            <a:schemeClr val="accent1"/>
          </a:effectRef>
          <a:fontRef idx="minor">
            <a:schemeClr val="tx1"/>
          </a:fontRef>
        </p:style>
      </p:cxnSp>
      <p:sp>
        <p:nvSpPr>
          <p:cNvPr id="36" name="Isosceles Triangle 35"/>
          <p:cNvSpPr/>
          <p:nvPr/>
        </p:nvSpPr>
        <p:spPr>
          <a:xfrm>
            <a:off x="8128513" y="1325880"/>
            <a:ext cx="91440" cy="118872"/>
          </a:xfrm>
          <a:prstGeom prst="triangle">
            <a:avLst/>
          </a:prstGeom>
          <a:solidFill>
            <a:srgbClr val="7E6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rot="16200000">
            <a:off x="6894073" y="2907792"/>
            <a:ext cx="2743200" cy="219456"/>
          </a:xfrm>
          <a:prstGeom prst="rect">
            <a:avLst/>
          </a:prstGeom>
          <a:noFill/>
        </p:spPr>
        <p:txBody>
          <a:bodyPr wrap="square">
            <a:spAutoFit/>
          </a:bodyPr>
          <a:lstStyle/>
          <a:p>
            <a:pPr algn="ctr">
              <a:spcAft>
                <a:spcPts val="0"/>
              </a:spcAft>
            </a:pPr>
            <a:r>
              <a:rPr sz="650" b="1">
                <a:solidFill>
                  <a:srgbClr val="7E6A64"/>
                </a:solidFill>
                <a:latin typeface="Red Hat Mono"/>
              </a:rPr>
              <a:t>DATA INFORMS EVERY LAYER</a:t>
            </a:r>
          </a:p>
        </p:txBody>
      </p:sp>
      <p:sp>
        <p:nvSpPr>
          <p:cNvPr id="38" name="Rounded Rectangle 37"/>
          <p:cNvSpPr/>
          <p:nvPr/>
        </p:nvSpPr>
        <p:spPr>
          <a:xfrm>
            <a:off x="5257800" y="4892040"/>
            <a:ext cx="6156655" cy="384048"/>
          </a:xfrm>
          <a:prstGeom prst="roundRect">
            <a:avLst>
              <a:gd name="adj" fmla="val 20000"/>
            </a:avLst>
          </a:prstGeom>
          <a:solidFill>
            <a:srgbClr val="F4EFED"/>
          </a:solidFill>
          <a:ln w="9525">
            <a:solidFill>
              <a:srgbClr val="E6DDD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5257800" y="4892040"/>
            <a:ext cx="45720" cy="384048"/>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349240" y="4956048"/>
            <a:ext cx="5973775" cy="274320"/>
          </a:xfrm>
          <a:prstGeom prst="rect">
            <a:avLst/>
          </a:prstGeom>
          <a:noFill/>
        </p:spPr>
        <p:txBody>
          <a:bodyPr wrap="square">
            <a:spAutoFit/>
          </a:bodyPr>
          <a:lstStyle/>
          <a:p>
            <a:pPr algn="ctr">
              <a:spcAft>
                <a:spcPts val="0"/>
              </a:spcAft>
            </a:pPr>
            <a:r>
              <a:rPr sz="1000" b="1">
                <a:solidFill>
                  <a:srgbClr val="1B1211"/>
                </a:solidFill>
                <a:latin typeface="Red Hat Display"/>
              </a:rPr>
              <a:t>Solve a problem someone has. Don’t invent a solution to one no one has.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1D4ED8"/>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1E7A55"/>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D99A00"/>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1">
                <a:solidFill>
                  <a:srgbClr val="1B1211"/>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WHY IT MATTERS</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From data to judgement — and who climbs each step</a:t>
            </a:r>
          </a:p>
        </p:txBody>
      </p:sp>
      <p:sp>
        <p:nvSpPr>
          <p:cNvPr id="13" name="TextBox 12"/>
          <p:cNvSpPr txBox="1"/>
          <p:nvPr/>
        </p:nvSpPr>
        <p:spPr>
          <a:xfrm>
            <a:off x="777240" y="1536192"/>
            <a:ext cx="9692640" cy="457200"/>
          </a:xfrm>
          <a:prstGeom prst="rect">
            <a:avLst/>
          </a:prstGeom>
          <a:noFill/>
        </p:spPr>
        <p:txBody>
          <a:bodyPr wrap="square">
            <a:spAutoFit/>
          </a:bodyPr>
          <a:lstStyle/>
          <a:p>
            <a:pPr algn="l">
              <a:spcAft>
                <a:spcPts val="0"/>
              </a:spcAft>
            </a:pPr>
            <a:r>
              <a:rPr sz="1400" b="0">
                <a:solidFill>
                  <a:srgbClr val="54423E"/>
                </a:solidFill>
                <a:latin typeface="Red Hat Text"/>
              </a:rPr>
              <a:t>Every technology in this hour is tagged with the rung it serves. AI moves work up the ladder; it never takes the top step.</a:t>
            </a:r>
          </a:p>
        </p:txBody>
      </p:sp>
      <p:sp>
        <p:nvSpPr>
          <p:cNvPr id="14" name="Rounded Rectangle 13"/>
          <p:cNvSpPr/>
          <p:nvPr/>
        </p:nvSpPr>
        <p:spPr>
          <a:xfrm>
            <a:off x="777240" y="3438144"/>
            <a:ext cx="2467279" cy="2596895"/>
          </a:xfrm>
          <a:prstGeom prst="roundRect">
            <a:avLst>
              <a:gd name="adj" fmla="val 5000"/>
            </a:avLst>
          </a:prstGeom>
          <a:solidFill>
            <a:srgbClr val="FFFFFF"/>
          </a:solidFill>
          <a:ln w="12700">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77240" y="3438144"/>
            <a:ext cx="2467279" cy="64008"/>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621024"/>
            <a:ext cx="2101519" cy="2276855"/>
          </a:xfrm>
          <a:prstGeom prst="rect">
            <a:avLst/>
          </a:prstGeom>
          <a:noFill/>
        </p:spPr>
        <p:txBody>
          <a:bodyPr wrap="square">
            <a:spAutoFit/>
          </a:bodyPr>
          <a:lstStyle/>
          <a:p>
            <a:pPr algn="l">
              <a:spcAft>
                <a:spcPts val="600"/>
              </a:spcAft>
            </a:pPr>
            <a:r>
              <a:rPr sz="1100" b="1">
                <a:solidFill>
                  <a:srgbClr val="CC0000"/>
                </a:solidFill>
                <a:latin typeface="Red Hat Mono"/>
              </a:rPr>
              <a:t>DATA</a:t>
            </a:r>
          </a:p>
          <a:p>
            <a:pPr algn="l">
              <a:spcAft>
                <a:spcPts val="1000"/>
              </a:spcAft>
            </a:pPr>
            <a:r>
              <a:rPr sz="1200" b="0">
                <a:solidFill>
                  <a:srgbClr val="54423E"/>
                </a:solidFill>
                <a:latin typeface="Red Hat Text"/>
              </a:rPr>
              <a:t>What happened, uninterpreted: returns, transcripts, calls, logs, telemetry. Where it lives decides the architecture.</a:t>
            </a:r>
          </a:p>
          <a:p>
            <a:pPr algn="l">
              <a:spcAft>
                <a:spcPts val="0"/>
              </a:spcAft>
            </a:pPr>
            <a:r>
              <a:rPr sz="900" b="0">
                <a:solidFill>
                  <a:srgbClr val="7E6A64"/>
                </a:solidFill>
                <a:latin typeface="Red Hat Mono"/>
              </a:rPr>
              <a:t>RHEL · OpenShift · OpenShift Logging · accelerators</a:t>
            </a:r>
          </a:p>
        </p:txBody>
      </p:sp>
      <p:sp>
        <p:nvSpPr>
          <p:cNvPr id="17" name="Right Arrow 16"/>
          <p:cNvSpPr/>
          <p:nvPr/>
        </p:nvSpPr>
        <p:spPr>
          <a:xfrm>
            <a:off x="3271951" y="3392424"/>
            <a:ext cx="201168" cy="182880"/>
          </a:xfrm>
          <a:prstGeom prst="rightArrow">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3500551" y="3054096"/>
            <a:ext cx="2467279" cy="2980943"/>
          </a:xfrm>
          <a:prstGeom prst="roundRect">
            <a:avLst>
              <a:gd name="adj" fmla="val 5000"/>
            </a:avLst>
          </a:prstGeom>
          <a:solidFill>
            <a:srgbClr val="FFFFFF"/>
          </a:solidFill>
          <a:ln w="12700">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500551" y="3054096"/>
            <a:ext cx="2467279" cy="64008"/>
          </a:xfrm>
          <a:prstGeom prst="rect">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683431" y="3236976"/>
            <a:ext cx="2101519" cy="2660903"/>
          </a:xfrm>
          <a:prstGeom prst="rect">
            <a:avLst/>
          </a:prstGeom>
          <a:noFill/>
        </p:spPr>
        <p:txBody>
          <a:bodyPr wrap="square">
            <a:spAutoFit/>
          </a:bodyPr>
          <a:lstStyle/>
          <a:p>
            <a:pPr algn="l">
              <a:spcAft>
                <a:spcPts val="600"/>
              </a:spcAft>
            </a:pPr>
            <a:r>
              <a:rPr sz="1100" b="1">
                <a:solidFill>
                  <a:srgbClr val="C2410C"/>
                </a:solidFill>
                <a:latin typeface="Red Hat Mono"/>
              </a:rPr>
              <a:t>INFORMATION</a:t>
            </a:r>
          </a:p>
          <a:p>
            <a:pPr algn="l">
              <a:spcAft>
                <a:spcPts val="1000"/>
              </a:spcAft>
            </a:pPr>
            <a:r>
              <a:rPr sz="1200" b="0">
                <a:solidFill>
                  <a:srgbClr val="54423E"/>
                </a:solidFill>
                <a:latin typeface="Red Hat Text"/>
              </a:rPr>
              <a:t>Data in context for one case: a classification, a score, a diagnosis, a metric. What predictive AI and inference produce.</a:t>
            </a:r>
          </a:p>
          <a:p>
            <a:pPr algn="l">
              <a:spcAft>
                <a:spcPts val="0"/>
              </a:spcAft>
            </a:pPr>
            <a:r>
              <a:rPr sz="900" b="0">
                <a:solidFill>
                  <a:srgbClr val="7E6A64"/>
                </a:solidFill>
                <a:latin typeface="Red Hat Mono"/>
              </a:rPr>
              <a:t>AI Inference Server · KServe + vLLM · Granite · TrustyAI · Models-as-a-Service</a:t>
            </a:r>
          </a:p>
        </p:txBody>
      </p:sp>
      <p:sp>
        <p:nvSpPr>
          <p:cNvPr id="21" name="Right Arrow 20"/>
          <p:cNvSpPr/>
          <p:nvPr/>
        </p:nvSpPr>
        <p:spPr>
          <a:xfrm>
            <a:off x="5995262" y="3008376"/>
            <a:ext cx="201168" cy="182880"/>
          </a:xfrm>
          <a:prstGeom prst="rightArrow">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6223862" y="2670048"/>
            <a:ext cx="2467279" cy="3364991"/>
          </a:xfrm>
          <a:prstGeom prst="roundRect">
            <a:avLst>
              <a:gd name="adj" fmla="val 5000"/>
            </a:avLst>
          </a:prstGeom>
          <a:solidFill>
            <a:srgbClr val="FFFFFF"/>
          </a:solidFill>
          <a:ln w="12700">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23862" y="2670048"/>
            <a:ext cx="2467279" cy="64008"/>
          </a:xfrm>
          <a:prstGeom prst="rect">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6742" y="2852928"/>
            <a:ext cx="2101519" cy="3044951"/>
          </a:xfrm>
          <a:prstGeom prst="rect">
            <a:avLst/>
          </a:prstGeom>
          <a:noFill/>
        </p:spPr>
        <p:txBody>
          <a:bodyPr wrap="square">
            <a:spAutoFit/>
          </a:bodyPr>
          <a:lstStyle/>
          <a:p>
            <a:pPr algn="l">
              <a:spcAft>
                <a:spcPts val="600"/>
              </a:spcAft>
            </a:pPr>
            <a:r>
              <a:rPr sz="1100" b="1">
                <a:solidFill>
                  <a:srgbClr val="1E7A55"/>
                </a:solidFill>
                <a:latin typeface="Red Hat Mono"/>
              </a:rPr>
              <a:t>KNOWLEDGE</a:t>
            </a:r>
          </a:p>
          <a:p>
            <a:pPr algn="l">
              <a:spcAft>
                <a:spcPts val="1000"/>
              </a:spcAft>
            </a:pPr>
            <a:r>
              <a:rPr sz="1200" b="0">
                <a:solidFill>
                  <a:srgbClr val="54423E"/>
                </a:solidFill>
                <a:latin typeface="Red Hat Text"/>
              </a:rPr>
              <a:t>Information that informs an outcome: guidance, precedent, runbooks, taxonomies. The institution's memory, retrievable and cited.</a:t>
            </a:r>
          </a:p>
          <a:p>
            <a:pPr algn="l">
              <a:spcAft>
                <a:spcPts val="0"/>
              </a:spcAft>
            </a:pPr>
            <a:r>
              <a:rPr sz="900" b="0">
                <a:solidFill>
                  <a:srgbClr val="7E6A64"/>
                </a:solidFill>
                <a:latin typeface="Red Hat Mono"/>
              </a:rPr>
              <a:t>SDG Hub · Training Hub · pipelines · retrieval / vector store</a:t>
            </a:r>
          </a:p>
        </p:txBody>
      </p:sp>
      <p:sp>
        <p:nvSpPr>
          <p:cNvPr id="25" name="Right Arrow 24"/>
          <p:cNvSpPr/>
          <p:nvPr/>
        </p:nvSpPr>
        <p:spPr>
          <a:xfrm>
            <a:off x="8718573" y="2624328"/>
            <a:ext cx="201168" cy="182880"/>
          </a:xfrm>
          <a:prstGeom prst="rightArrow">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8947173" y="2286000"/>
            <a:ext cx="2467279" cy="3749039"/>
          </a:xfrm>
          <a:prstGeom prst="roundRect">
            <a:avLst>
              <a:gd name="adj" fmla="val 5000"/>
            </a:avLst>
          </a:prstGeom>
          <a:solidFill>
            <a:srgbClr val="FFFFFF"/>
          </a:solidFill>
          <a:ln w="12700">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947173" y="2286000"/>
            <a:ext cx="2467279" cy="64008"/>
          </a:xfrm>
          <a:prstGeom prst="rect">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130053" y="2468880"/>
            <a:ext cx="2101519" cy="3428999"/>
          </a:xfrm>
          <a:prstGeom prst="rect">
            <a:avLst/>
          </a:prstGeom>
          <a:noFill/>
        </p:spPr>
        <p:txBody>
          <a:bodyPr wrap="square">
            <a:spAutoFit/>
          </a:bodyPr>
          <a:lstStyle/>
          <a:p>
            <a:pPr algn="l">
              <a:spcAft>
                <a:spcPts val="600"/>
              </a:spcAft>
            </a:pPr>
            <a:r>
              <a:rPr sz="1100" b="1">
                <a:solidFill>
                  <a:srgbClr val="5B2E91"/>
                </a:solidFill>
                <a:latin typeface="Red Hat Mono"/>
              </a:rPr>
              <a:t>JUDGEMENT</a:t>
            </a:r>
          </a:p>
          <a:p>
            <a:pPr algn="l">
              <a:spcAft>
                <a:spcPts val="1000"/>
              </a:spcAft>
            </a:pPr>
            <a:r>
              <a:rPr sz="1200" b="0">
                <a:solidFill>
                  <a:srgbClr val="54423E"/>
                </a:solidFill>
                <a:latin typeface="Red Hat Text"/>
              </a:rPr>
              <a:t>A determination someone signs. Deliberately human; automation executes what was decided, it never decides.</a:t>
            </a:r>
          </a:p>
          <a:p>
            <a:pPr algn="l">
              <a:spcAft>
                <a:spcPts val="0"/>
              </a:spcAft>
            </a:pPr>
            <a:r>
              <a:rPr sz="900" b="0">
                <a:solidFill>
                  <a:srgbClr val="7E6A64"/>
                </a:solidFill>
                <a:latin typeface="Red Hat Mono"/>
              </a:rPr>
              <a:t>Human reviewer · model registry · Sigstore · Ansible executes 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DED5E9"/>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D2DCF7"/>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D2E4DD"/>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F7EBCC"/>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F3D9CE"/>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0">
                <a:solidFill>
                  <a:srgbClr val="7E6A64"/>
                </a:solidFill>
                <a:latin typeface="Red Hat Mono"/>
              </a:rPr>
              <a:t>JUDGEMENT</a:t>
            </a:r>
          </a:p>
          <a:p>
            <a:pPr>
              <a:lnSpc>
                <a:spcPts val="691"/>
              </a:lnSpc>
              <a:spcBef>
                <a:spcPts val="0"/>
              </a:spcBef>
              <a:spcAft>
                <a:spcPts val="0"/>
              </a:spcAft>
            </a:pPr>
            <a:r>
              <a:rPr sz="700" b="0">
                <a:solidFill>
                  <a:srgbClr val="7E6A64"/>
                </a:solidFill>
                <a:latin typeface="Red Hat Mono"/>
              </a:rPr>
              <a:t>KNOWLEDGE</a:t>
            </a:r>
          </a:p>
          <a:p>
            <a:pPr>
              <a:lnSpc>
                <a:spcPts val="691"/>
              </a:lnSpc>
              <a:spcBef>
                <a:spcPts val="0"/>
              </a:spcBef>
              <a:spcAft>
                <a:spcPts val="0"/>
              </a:spcAft>
            </a:pPr>
            <a:r>
              <a:rPr sz="700" b="0">
                <a:solidFill>
                  <a:srgbClr val="7E6A64"/>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THE OPERATING REALITY</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The work is seasonal, textual and unforgiving</a:t>
            </a:r>
          </a:p>
        </p:txBody>
      </p:sp>
      <p:sp>
        <p:nvSpPr>
          <p:cNvPr id="13" name="Rounded Rectangle 12"/>
          <p:cNvSpPr/>
          <p:nvPr/>
        </p:nvSpPr>
        <p:spPr>
          <a:xfrm>
            <a:off x="777240" y="1783080"/>
            <a:ext cx="6903720" cy="4480560"/>
          </a:xfrm>
          <a:prstGeom prst="roundRect">
            <a:avLst>
              <a:gd name="adj" fmla="val 4500"/>
            </a:avLst>
          </a:prstGeom>
          <a:solidFill>
            <a:srgbClr val="FFFFFF"/>
          </a:solidFill>
          <a:ln w="12700">
            <a:solidFill>
              <a:srgbClr val="E6DDD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33272" y="1911096"/>
            <a:ext cx="6446520" cy="548640"/>
          </a:xfrm>
          <a:prstGeom prst="rect">
            <a:avLst/>
          </a:prstGeom>
          <a:noFill/>
        </p:spPr>
        <p:txBody>
          <a:bodyPr wrap="square">
            <a:spAutoFit/>
          </a:bodyPr>
          <a:lstStyle/>
          <a:p>
            <a:pPr algn="l">
              <a:spcAft>
                <a:spcPts val="200"/>
              </a:spcAft>
            </a:pPr>
            <a:r>
              <a:rPr sz="1600" b="1">
                <a:solidFill>
                  <a:srgbClr val="1B1211"/>
                </a:solidFill>
                <a:latin typeface="Red Hat Display"/>
              </a:rPr>
              <a:t>A year of demand arrives in six weeks</a:t>
            </a:r>
          </a:p>
          <a:p>
            <a:pPr algn="l">
              <a:spcAft>
                <a:spcPts val="0"/>
              </a:spcAft>
            </a:pPr>
            <a:r>
              <a:rPr sz="1000" b="0">
                <a:solidFill>
                  <a:srgbClr val="7E6A64"/>
                </a:solidFill>
                <a:latin typeface="Red Hat Text"/>
              </a:rPr>
              <a:t>Taxpayer contacts per week — illustrative shape of a filing year</a:t>
            </a:r>
          </a:p>
        </p:txBody>
      </p:sp>
      <p:cxnSp>
        <p:nvCxnSpPr>
          <p:cNvPr id="15" name="Connector 14"/>
          <p:cNvCxnSpPr/>
          <p:nvPr/>
        </p:nvCxnSpPr>
        <p:spPr>
          <a:xfrm>
            <a:off x="1188720" y="4828032"/>
            <a:ext cx="6080760" cy="0"/>
          </a:xfrm>
          <a:prstGeom prst="line">
            <a:avLst/>
          </a:prstGeom>
          <a:ln w="9525">
            <a:solidFill>
              <a:srgbClr val="E6DDDA"/>
            </a:solidFill>
          </a:ln>
          <a:effectLst/>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1188720" y="3273552"/>
            <a:ext cx="6080760" cy="0"/>
          </a:xfrm>
          <a:prstGeom prst="line">
            <a:avLst/>
          </a:prstGeom>
          <a:ln w="9525">
            <a:solidFill>
              <a:srgbClr val="E6DDDA"/>
            </a:solidFill>
          </a:ln>
          <a:effectLst/>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1188720" y="5760720"/>
            <a:ext cx="6080760" cy="0"/>
          </a:xfrm>
          <a:prstGeom prst="line">
            <a:avLst/>
          </a:prstGeom>
          <a:ln w="12700">
            <a:solidFill>
              <a:srgbClr val="CFC2BE"/>
            </a:solidFill>
          </a:ln>
          <a:effectLst/>
        </p:spPr>
        <p:style>
          <a:lnRef idx="2">
            <a:schemeClr val="accent1"/>
          </a:lnRef>
          <a:fillRef idx="0">
            <a:schemeClr val="accent1"/>
          </a:fillRef>
          <a:effectRef idx="1">
            <a:schemeClr val="accent1"/>
          </a:effectRef>
          <a:fontRef idx="minor">
            <a:schemeClr val="tx1"/>
          </a:fontRef>
        </p:style>
      </p:cxnSp>
      <p:sp>
        <p:nvSpPr>
          <p:cNvPr id="18" name="Freeform 17"/>
          <p:cNvSpPr/>
          <p:nvPr/>
        </p:nvSpPr>
        <p:spPr>
          <a:xfrm>
            <a:off x="1188720" y="2651760"/>
            <a:ext cx="6080760" cy="3108960"/>
          </a:xfrm>
          <a:custGeom>
            <a:avLst/>
            <a:gdLst/>
            <a:ahLst/>
            <a:cxnLst/>
            <a:rect l="l" t="t" r="r" b="b"/>
            <a:pathLst>
              <a:path w="6080760" h="3108960">
                <a:moveTo>
                  <a:pt x="0" y="2020824"/>
                </a:moveTo>
                <a:lnTo>
                  <a:pt x="55279" y="2013215"/>
                </a:lnTo>
                <a:lnTo>
                  <a:pt x="110559" y="1991136"/>
                </a:lnTo>
                <a:lnTo>
                  <a:pt x="165838" y="1956746"/>
                </a:lnTo>
                <a:lnTo>
                  <a:pt x="221118" y="1913412"/>
                </a:lnTo>
                <a:lnTo>
                  <a:pt x="276398" y="1865376"/>
                </a:lnTo>
                <a:lnTo>
                  <a:pt x="331677" y="1817339"/>
                </a:lnTo>
                <a:lnTo>
                  <a:pt x="386957" y="1774005"/>
                </a:lnTo>
                <a:lnTo>
                  <a:pt x="442237" y="1739615"/>
                </a:lnTo>
                <a:lnTo>
                  <a:pt x="497516" y="1717536"/>
                </a:lnTo>
                <a:lnTo>
                  <a:pt x="552796" y="1709928"/>
                </a:lnTo>
                <a:lnTo>
                  <a:pt x="608076" y="1689385"/>
                </a:lnTo>
                <a:lnTo>
                  <a:pt x="663355" y="1629770"/>
                </a:lnTo>
                <a:lnTo>
                  <a:pt x="718635" y="1536917"/>
                </a:lnTo>
                <a:lnTo>
                  <a:pt x="773914" y="1419915"/>
                </a:lnTo>
                <a:lnTo>
                  <a:pt x="829194" y="1290218"/>
                </a:lnTo>
                <a:lnTo>
                  <a:pt x="884474" y="1160521"/>
                </a:lnTo>
                <a:lnTo>
                  <a:pt x="939753" y="1043519"/>
                </a:lnTo>
                <a:lnTo>
                  <a:pt x="995033" y="950666"/>
                </a:lnTo>
                <a:lnTo>
                  <a:pt x="1050313" y="891050"/>
                </a:lnTo>
                <a:lnTo>
                  <a:pt x="1105592" y="870508"/>
                </a:lnTo>
                <a:lnTo>
                  <a:pt x="1160872" y="849205"/>
                </a:lnTo>
                <a:lnTo>
                  <a:pt x="1216152" y="787382"/>
                </a:lnTo>
                <a:lnTo>
                  <a:pt x="1271431" y="691090"/>
                </a:lnTo>
                <a:lnTo>
                  <a:pt x="1326711" y="569755"/>
                </a:lnTo>
                <a:lnTo>
                  <a:pt x="1381990" y="435254"/>
                </a:lnTo>
                <a:lnTo>
                  <a:pt x="1437270" y="300753"/>
                </a:lnTo>
                <a:lnTo>
                  <a:pt x="1492550" y="179418"/>
                </a:lnTo>
                <a:lnTo>
                  <a:pt x="1547829" y="83126"/>
                </a:lnTo>
                <a:lnTo>
                  <a:pt x="1603109" y="21302"/>
                </a:lnTo>
                <a:lnTo>
                  <a:pt x="1658389" y="0"/>
                </a:lnTo>
                <a:lnTo>
                  <a:pt x="1713668" y="44127"/>
                </a:lnTo>
                <a:lnTo>
                  <a:pt x="1768948" y="172189"/>
                </a:lnTo>
                <a:lnTo>
                  <a:pt x="1824228" y="371652"/>
                </a:lnTo>
                <a:lnTo>
                  <a:pt x="1879507" y="622989"/>
                </a:lnTo>
                <a:lnTo>
                  <a:pt x="1934787" y="901598"/>
                </a:lnTo>
                <a:lnTo>
                  <a:pt x="1990066" y="1180207"/>
                </a:lnTo>
                <a:lnTo>
                  <a:pt x="2045346" y="1431544"/>
                </a:lnTo>
                <a:lnTo>
                  <a:pt x="2100626" y="1631006"/>
                </a:lnTo>
                <a:lnTo>
                  <a:pt x="2155905" y="1759069"/>
                </a:lnTo>
                <a:lnTo>
                  <a:pt x="2211185" y="1803196"/>
                </a:lnTo>
                <a:lnTo>
                  <a:pt x="2266465" y="1812326"/>
                </a:lnTo>
                <a:lnTo>
                  <a:pt x="2321744" y="1838822"/>
                </a:lnTo>
                <a:lnTo>
                  <a:pt x="2377024" y="1880090"/>
                </a:lnTo>
                <a:lnTo>
                  <a:pt x="2432304" y="1932091"/>
                </a:lnTo>
                <a:lnTo>
                  <a:pt x="2487583" y="1989734"/>
                </a:lnTo>
                <a:lnTo>
                  <a:pt x="2542863" y="2047377"/>
                </a:lnTo>
                <a:lnTo>
                  <a:pt x="2598142" y="2099378"/>
                </a:lnTo>
                <a:lnTo>
                  <a:pt x="2653422" y="2140646"/>
                </a:lnTo>
                <a:lnTo>
                  <a:pt x="2708702" y="2167142"/>
                </a:lnTo>
                <a:lnTo>
                  <a:pt x="2763981" y="2176272"/>
                </a:lnTo>
                <a:lnTo>
                  <a:pt x="2819261" y="2178554"/>
                </a:lnTo>
                <a:lnTo>
                  <a:pt x="2874541" y="2185178"/>
                </a:lnTo>
                <a:lnTo>
                  <a:pt x="2929820" y="2195495"/>
                </a:lnTo>
                <a:lnTo>
                  <a:pt x="2985100" y="2208495"/>
                </a:lnTo>
                <a:lnTo>
                  <a:pt x="3040380" y="2222906"/>
                </a:lnTo>
                <a:lnTo>
                  <a:pt x="3095659" y="2237317"/>
                </a:lnTo>
                <a:lnTo>
                  <a:pt x="3150939" y="2250317"/>
                </a:lnTo>
                <a:lnTo>
                  <a:pt x="3206218" y="2260634"/>
                </a:lnTo>
                <a:lnTo>
                  <a:pt x="3261498" y="2267258"/>
                </a:lnTo>
                <a:lnTo>
                  <a:pt x="3316778" y="2269540"/>
                </a:lnTo>
                <a:lnTo>
                  <a:pt x="3372057" y="2271062"/>
                </a:lnTo>
                <a:lnTo>
                  <a:pt x="3427337" y="2275478"/>
                </a:lnTo>
                <a:lnTo>
                  <a:pt x="3482617" y="2282356"/>
                </a:lnTo>
                <a:lnTo>
                  <a:pt x="3537896" y="2291023"/>
                </a:lnTo>
                <a:lnTo>
                  <a:pt x="3593176" y="2300630"/>
                </a:lnTo>
                <a:lnTo>
                  <a:pt x="3648456" y="2310237"/>
                </a:lnTo>
                <a:lnTo>
                  <a:pt x="3703735" y="2318904"/>
                </a:lnTo>
                <a:lnTo>
                  <a:pt x="3759015" y="2325782"/>
                </a:lnTo>
                <a:lnTo>
                  <a:pt x="3814294" y="2330198"/>
                </a:lnTo>
                <a:lnTo>
                  <a:pt x="3869574" y="2331720"/>
                </a:lnTo>
                <a:lnTo>
                  <a:pt x="3924854" y="2327915"/>
                </a:lnTo>
                <a:lnTo>
                  <a:pt x="3980133" y="2316876"/>
                </a:lnTo>
                <a:lnTo>
                  <a:pt x="4035413" y="2299681"/>
                </a:lnTo>
                <a:lnTo>
                  <a:pt x="4090693" y="2278014"/>
                </a:lnTo>
                <a:lnTo>
                  <a:pt x="4145972" y="2253996"/>
                </a:lnTo>
                <a:lnTo>
                  <a:pt x="4201252" y="2229977"/>
                </a:lnTo>
                <a:lnTo>
                  <a:pt x="4256532" y="2208310"/>
                </a:lnTo>
                <a:lnTo>
                  <a:pt x="4311811" y="2191115"/>
                </a:lnTo>
                <a:lnTo>
                  <a:pt x="4367091" y="2180076"/>
                </a:lnTo>
                <a:lnTo>
                  <a:pt x="4422370" y="2176272"/>
                </a:lnTo>
                <a:lnTo>
                  <a:pt x="4477650" y="2157251"/>
                </a:lnTo>
                <a:lnTo>
                  <a:pt x="4532930" y="2102052"/>
                </a:lnTo>
                <a:lnTo>
                  <a:pt x="4588209" y="2016077"/>
                </a:lnTo>
                <a:lnTo>
                  <a:pt x="4643489" y="1907742"/>
                </a:lnTo>
                <a:lnTo>
                  <a:pt x="4698769" y="1787652"/>
                </a:lnTo>
                <a:lnTo>
                  <a:pt x="4754048" y="1667561"/>
                </a:lnTo>
                <a:lnTo>
                  <a:pt x="4809328" y="1559226"/>
                </a:lnTo>
                <a:lnTo>
                  <a:pt x="4864608" y="1473251"/>
                </a:lnTo>
                <a:lnTo>
                  <a:pt x="4919887" y="1418052"/>
                </a:lnTo>
                <a:lnTo>
                  <a:pt x="4975167" y="1399032"/>
                </a:lnTo>
                <a:lnTo>
                  <a:pt x="5030446" y="1419574"/>
                </a:lnTo>
                <a:lnTo>
                  <a:pt x="5085726" y="1479189"/>
                </a:lnTo>
                <a:lnTo>
                  <a:pt x="5141006" y="1572042"/>
                </a:lnTo>
                <a:lnTo>
                  <a:pt x="5196285" y="1689044"/>
                </a:lnTo>
                <a:lnTo>
                  <a:pt x="5251565" y="1818741"/>
                </a:lnTo>
                <a:lnTo>
                  <a:pt x="5306845" y="1948438"/>
                </a:lnTo>
                <a:lnTo>
                  <a:pt x="5362124" y="2065440"/>
                </a:lnTo>
                <a:lnTo>
                  <a:pt x="5417404" y="2158293"/>
                </a:lnTo>
                <a:lnTo>
                  <a:pt x="5472684" y="2217909"/>
                </a:lnTo>
                <a:lnTo>
                  <a:pt x="5527963" y="2238451"/>
                </a:lnTo>
                <a:lnTo>
                  <a:pt x="5583243" y="2235407"/>
                </a:lnTo>
                <a:lnTo>
                  <a:pt x="5638522" y="2226576"/>
                </a:lnTo>
                <a:lnTo>
                  <a:pt x="5693802" y="2212820"/>
                </a:lnTo>
                <a:lnTo>
                  <a:pt x="5749082" y="2195486"/>
                </a:lnTo>
                <a:lnTo>
                  <a:pt x="5804361" y="2176272"/>
                </a:lnTo>
                <a:lnTo>
                  <a:pt x="5859641" y="2157057"/>
                </a:lnTo>
                <a:lnTo>
                  <a:pt x="5914921" y="2139723"/>
                </a:lnTo>
                <a:lnTo>
                  <a:pt x="5970200" y="2125967"/>
                </a:lnTo>
                <a:lnTo>
                  <a:pt x="6025480" y="2117136"/>
                </a:lnTo>
                <a:lnTo>
                  <a:pt x="6080760" y="2114092"/>
                </a:lnTo>
                <a:lnTo>
                  <a:pt x="6080760" y="3108960"/>
                </a:lnTo>
                <a:lnTo>
                  <a:pt x="0" y="3108960"/>
                </a:lnTo>
                <a:close/>
              </a:path>
            </a:pathLst>
          </a:custGeom>
          <a:solidFill>
            <a:srgbClr val="F6CD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Freeform 18"/>
          <p:cNvSpPr/>
          <p:nvPr/>
        </p:nvSpPr>
        <p:spPr>
          <a:xfrm>
            <a:off x="2073194" y="2651760"/>
            <a:ext cx="1105592" cy="1181404"/>
          </a:xfrm>
          <a:custGeom>
            <a:avLst/>
            <a:gdLst/>
            <a:ahLst/>
            <a:cxnLst/>
            <a:rect l="l" t="t" r="r" b="b"/>
            <a:pathLst>
              <a:path w="1105592" h="1181404">
                <a:moveTo>
                  <a:pt x="0" y="1181404"/>
                </a:moveTo>
                <a:lnTo>
                  <a:pt x="0" y="1160521"/>
                </a:lnTo>
                <a:lnTo>
                  <a:pt x="55279" y="1043519"/>
                </a:lnTo>
                <a:lnTo>
                  <a:pt x="110559" y="950666"/>
                </a:lnTo>
                <a:lnTo>
                  <a:pt x="165839" y="891050"/>
                </a:lnTo>
                <a:lnTo>
                  <a:pt x="221118" y="870508"/>
                </a:lnTo>
                <a:lnTo>
                  <a:pt x="276398" y="849205"/>
                </a:lnTo>
                <a:lnTo>
                  <a:pt x="331678" y="787382"/>
                </a:lnTo>
                <a:lnTo>
                  <a:pt x="386957" y="691090"/>
                </a:lnTo>
                <a:lnTo>
                  <a:pt x="442237" y="569755"/>
                </a:lnTo>
                <a:lnTo>
                  <a:pt x="497516" y="435254"/>
                </a:lnTo>
                <a:lnTo>
                  <a:pt x="552796" y="300753"/>
                </a:lnTo>
                <a:lnTo>
                  <a:pt x="608076" y="179418"/>
                </a:lnTo>
                <a:lnTo>
                  <a:pt x="663355" y="83126"/>
                </a:lnTo>
                <a:lnTo>
                  <a:pt x="718635" y="21302"/>
                </a:lnTo>
                <a:lnTo>
                  <a:pt x="773915" y="0"/>
                </a:lnTo>
                <a:lnTo>
                  <a:pt x="829194" y="44127"/>
                </a:lnTo>
                <a:lnTo>
                  <a:pt x="884474" y="172189"/>
                </a:lnTo>
                <a:lnTo>
                  <a:pt x="939754" y="371652"/>
                </a:lnTo>
                <a:lnTo>
                  <a:pt x="995033" y="622989"/>
                </a:lnTo>
                <a:lnTo>
                  <a:pt x="1050313" y="901598"/>
                </a:lnTo>
                <a:lnTo>
                  <a:pt x="1105592" y="1180207"/>
                </a:lnTo>
                <a:lnTo>
                  <a:pt x="1105592" y="1181404"/>
                </a:lnTo>
                <a:close/>
              </a:path>
            </a:pathLst>
          </a:custGeom>
          <a:solidFill>
            <a:srgbClr val="EDA79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Freeform 19"/>
          <p:cNvSpPr/>
          <p:nvPr/>
        </p:nvSpPr>
        <p:spPr>
          <a:xfrm>
            <a:off x="1188720" y="2651760"/>
            <a:ext cx="6080760" cy="2331720"/>
          </a:xfrm>
          <a:custGeom>
            <a:avLst/>
            <a:gdLst/>
            <a:ahLst/>
            <a:cxnLst/>
            <a:rect l="l" t="t" r="r" b="b"/>
            <a:pathLst>
              <a:path w="6080760" h="2331720">
                <a:moveTo>
                  <a:pt x="0" y="2020824"/>
                </a:moveTo>
                <a:lnTo>
                  <a:pt x="55279" y="2013215"/>
                </a:lnTo>
                <a:lnTo>
                  <a:pt x="110559" y="1991136"/>
                </a:lnTo>
                <a:lnTo>
                  <a:pt x="165838" y="1956746"/>
                </a:lnTo>
                <a:lnTo>
                  <a:pt x="221118" y="1913412"/>
                </a:lnTo>
                <a:lnTo>
                  <a:pt x="276398" y="1865376"/>
                </a:lnTo>
                <a:lnTo>
                  <a:pt x="331677" y="1817339"/>
                </a:lnTo>
                <a:lnTo>
                  <a:pt x="386957" y="1774005"/>
                </a:lnTo>
                <a:lnTo>
                  <a:pt x="442237" y="1739615"/>
                </a:lnTo>
                <a:lnTo>
                  <a:pt x="497516" y="1717536"/>
                </a:lnTo>
                <a:lnTo>
                  <a:pt x="552796" y="1709928"/>
                </a:lnTo>
                <a:lnTo>
                  <a:pt x="608076" y="1689385"/>
                </a:lnTo>
                <a:lnTo>
                  <a:pt x="663355" y="1629770"/>
                </a:lnTo>
                <a:lnTo>
                  <a:pt x="718635" y="1536917"/>
                </a:lnTo>
                <a:lnTo>
                  <a:pt x="773914" y="1419915"/>
                </a:lnTo>
                <a:lnTo>
                  <a:pt x="829194" y="1290218"/>
                </a:lnTo>
                <a:lnTo>
                  <a:pt x="884474" y="1160521"/>
                </a:lnTo>
                <a:lnTo>
                  <a:pt x="939753" y="1043519"/>
                </a:lnTo>
                <a:lnTo>
                  <a:pt x="995033" y="950666"/>
                </a:lnTo>
                <a:lnTo>
                  <a:pt x="1050313" y="891050"/>
                </a:lnTo>
                <a:lnTo>
                  <a:pt x="1105592" y="870508"/>
                </a:lnTo>
                <a:lnTo>
                  <a:pt x="1160872" y="849205"/>
                </a:lnTo>
                <a:lnTo>
                  <a:pt x="1216152" y="787382"/>
                </a:lnTo>
                <a:lnTo>
                  <a:pt x="1271431" y="691090"/>
                </a:lnTo>
                <a:lnTo>
                  <a:pt x="1326711" y="569755"/>
                </a:lnTo>
                <a:lnTo>
                  <a:pt x="1381990" y="435254"/>
                </a:lnTo>
                <a:lnTo>
                  <a:pt x="1437270" y="300753"/>
                </a:lnTo>
                <a:lnTo>
                  <a:pt x="1492550" y="179418"/>
                </a:lnTo>
                <a:lnTo>
                  <a:pt x="1547829" y="83126"/>
                </a:lnTo>
                <a:lnTo>
                  <a:pt x="1603109" y="21302"/>
                </a:lnTo>
                <a:lnTo>
                  <a:pt x="1658389" y="0"/>
                </a:lnTo>
                <a:lnTo>
                  <a:pt x="1713668" y="44127"/>
                </a:lnTo>
                <a:lnTo>
                  <a:pt x="1768948" y="172189"/>
                </a:lnTo>
                <a:lnTo>
                  <a:pt x="1824228" y="371652"/>
                </a:lnTo>
                <a:lnTo>
                  <a:pt x="1879507" y="622989"/>
                </a:lnTo>
                <a:lnTo>
                  <a:pt x="1934787" y="901598"/>
                </a:lnTo>
                <a:lnTo>
                  <a:pt x="1990066" y="1180207"/>
                </a:lnTo>
                <a:lnTo>
                  <a:pt x="2045346" y="1431544"/>
                </a:lnTo>
                <a:lnTo>
                  <a:pt x="2100626" y="1631006"/>
                </a:lnTo>
                <a:lnTo>
                  <a:pt x="2155905" y="1759069"/>
                </a:lnTo>
                <a:lnTo>
                  <a:pt x="2211185" y="1803196"/>
                </a:lnTo>
                <a:lnTo>
                  <a:pt x="2266465" y="1812326"/>
                </a:lnTo>
                <a:lnTo>
                  <a:pt x="2321744" y="1838822"/>
                </a:lnTo>
                <a:lnTo>
                  <a:pt x="2377024" y="1880090"/>
                </a:lnTo>
                <a:lnTo>
                  <a:pt x="2432304" y="1932091"/>
                </a:lnTo>
                <a:lnTo>
                  <a:pt x="2487583" y="1989734"/>
                </a:lnTo>
                <a:lnTo>
                  <a:pt x="2542863" y="2047377"/>
                </a:lnTo>
                <a:lnTo>
                  <a:pt x="2598142" y="2099378"/>
                </a:lnTo>
                <a:lnTo>
                  <a:pt x="2653422" y="2140646"/>
                </a:lnTo>
                <a:lnTo>
                  <a:pt x="2708702" y="2167142"/>
                </a:lnTo>
                <a:lnTo>
                  <a:pt x="2763981" y="2176272"/>
                </a:lnTo>
                <a:lnTo>
                  <a:pt x="2819261" y="2178554"/>
                </a:lnTo>
                <a:lnTo>
                  <a:pt x="2874541" y="2185178"/>
                </a:lnTo>
                <a:lnTo>
                  <a:pt x="2929820" y="2195495"/>
                </a:lnTo>
                <a:lnTo>
                  <a:pt x="2985100" y="2208495"/>
                </a:lnTo>
                <a:lnTo>
                  <a:pt x="3040380" y="2222906"/>
                </a:lnTo>
                <a:lnTo>
                  <a:pt x="3095659" y="2237317"/>
                </a:lnTo>
                <a:lnTo>
                  <a:pt x="3150939" y="2250317"/>
                </a:lnTo>
                <a:lnTo>
                  <a:pt x="3206218" y="2260634"/>
                </a:lnTo>
                <a:lnTo>
                  <a:pt x="3261498" y="2267258"/>
                </a:lnTo>
                <a:lnTo>
                  <a:pt x="3316778" y="2269540"/>
                </a:lnTo>
                <a:lnTo>
                  <a:pt x="3372057" y="2271062"/>
                </a:lnTo>
                <a:lnTo>
                  <a:pt x="3427337" y="2275478"/>
                </a:lnTo>
                <a:lnTo>
                  <a:pt x="3482617" y="2282356"/>
                </a:lnTo>
                <a:lnTo>
                  <a:pt x="3537896" y="2291023"/>
                </a:lnTo>
                <a:lnTo>
                  <a:pt x="3593176" y="2300630"/>
                </a:lnTo>
                <a:lnTo>
                  <a:pt x="3648456" y="2310237"/>
                </a:lnTo>
                <a:lnTo>
                  <a:pt x="3703735" y="2318904"/>
                </a:lnTo>
                <a:lnTo>
                  <a:pt x="3759015" y="2325782"/>
                </a:lnTo>
                <a:lnTo>
                  <a:pt x="3814294" y="2330198"/>
                </a:lnTo>
                <a:lnTo>
                  <a:pt x="3869574" y="2331720"/>
                </a:lnTo>
                <a:lnTo>
                  <a:pt x="3924854" y="2327915"/>
                </a:lnTo>
                <a:lnTo>
                  <a:pt x="3980133" y="2316876"/>
                </a:lnTo>
                <a:lnTo>
                  <a:pt x="4035413" y="2299681"/>
                </a:lnTo>
                <a:lnTo>
                  <a:pt x="4090693" y="2278014"/>
                </a:lnTo>
                <a:lnTo>
                  <a:pt x="4145972" y="2253996"/>
                </a:lnTo>
                <a:lnTo>
                  <a:pt x="4201252" y="2229977"/>
                </a:lnTo>
                <a:lnTo>
                  <a:pt x="4256532" y="2208310"/>
                </a:lnTo>
                <a:lnTo>
                  <a:pt x="4311811" y="2191115"/>
                </a:lnTo>
                <a:lnTo>
                  <a:pt x="4367091" y="2180076"/>
                </a:lnTo>
                <a:lnTo>
                  <a:pt x="4422370" y="2176272"/>
                </a:lnTo>
                <a:lnTo>
                  <a:pt x="4477650" y="2157251"/>
                </a:lnTo>
                <a:lnTo>
                  <a:pt x="4532930" y="2102052"/>
                </a:lnTo>
                <a:lnTo>
                  <a:pt x="4588209" y="2016077"/>
                </a:lnTo>
                <a:lnTo>
                  <a:pt x="4643489" y="1907742"/>
                </a:lnTo>
                <a:lnTo>
                  <a:pt x="4698769" y="1787652"/>
                </a:lnTo>
                <a:lnTo>
                  <a:pt x="4754048" y="1667561"/>
                </a:lnTo>
                <a:lnTo>
                  <a:pt x="4809328" y="1559226"/>
                </a:lnTo>
                <a:lnTo>
                  <a:pt x="4864608" y="1473251"/>
                </a:lnTo>
                <a:lnTo>
                  <a:pt x="4919887" y="1418052"/>
                </a:lnTo>
                <a:lnTo>
                  <a:pt x="4975167" y="1399032"/>
                </a:lnTo>
                <a:lnTo>
                  <a:pt x="5030446" y="1419574"/>
                </a:lnTo>
                <a:lnTo>
                  <a:pt x="5085726" y="1479189"/>
                </a:lnTo>
                <a:lnTo>
                  <a:pt x="5141006" y="1572042"/>
                </a:lnTo>
                <a:lnTo>
                  <a:pt x="5196285" y="1689044"/>
                </a:lnTo>
                <a:lnTo>
                  <a:pt x="5251565" y="1818741"/>
                </a:lnTo>
                <a:lnTo>
                  <a:pt x="5306845" y="1948438"/>
                </a:lnTo>
                <a:lnTo>
                  <a:pt x="5362124" y="2065440"/>
                </a:lnTo>
                <a:lnTo>
                  <a:pt x="5417404" y="2158293"/>
                </a:lnTo>
                <a:lnTo>
                  <a:pt x="5472684" y="2217909"/>
                </a:lnTo>
                <a:lnTo>
                  <a:pt x="5527963" y="2238451"/>
                </a:lnTo>
                <a:lnTo>
                  <a:pt x="5583243" y="2235407"/>
                </a:lnTo>
                <a:lnTo>
                  <a:pt x="5638522" y="2226576"/>
                </a:lnTo>
                <a:lnTo>
                  <a:pt x="5693802" y="2212820"/>
                </a:lnTo>
                <a:lnTo>
                  <a:pt x="5749082" y="2195486"/>
                </a:lnTo>
                <a:lnTo>
                  <a:pt x="5804361" y="2176272"/>
                </a:lnTo>
                <a:lnTo>
                  <a:pt x="5859641" y="2157057"/>
                </a:lnTo>
                <a:lnTo>
                  <a:pt x="5914921" y="2139723"/>
                </a:lnTo>
                <a:lnTo>
                  <a:pt x="5970200" y="2125967"/>
                </a:lnTo>
                <a:lnTo>
                  <a:pt x="6025480" y="2117136"/>
                </a:lnTo>
                <a:lnTo>
                  <a:pt x="6080760" y="2114092"/>
                </a:lnTo>
              </a:path>
            </a:pathLst>
          </a:custGeom>
          <a:noFill/>
          <a:ln w="31750">
            <a:solidFill>
              <a:srgbClr val="CC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1" name="Connector 20"/>
          <p:cNvCxnSpPr/>
          <p:nvPr/>
        </p:nvCxnSpPr>
        <p:spPr>
          <a:xfrm>
            <a:off x="1188720" y="3833164"/>
            <a:ext cx="6080760" cy="0"/>
          </a:xfrm>
          <a:prstGeom prst="line">
            <a:avLst/>
          </a:prstGeom>
          <a:ln w="22225">
            <a:solidFill>
              <a:srgbClr val="54423E"/>
            </a:solidFill>
          </a:ln>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2796309" y="2600960"/>
            <a:ext cx="101600" cy="101600"/>
          </a:xfrm>
          <a:prstGeom prst="ellipse">
            <a:avLst/>
          </a:prstGeom>
          <a:solidFill>
            <a:srgbClr val="CC0000"/>
          </a:solidFill>
          <a:ln w="1905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011701" y="2523744"/>
            <a:ext cx="2926080" cy="274320"/>
          </a:xfrm>
          <a:prstGeom prst="rect">
            <a:avLst/>
          </a:prstGeom>
          <a:noFill/>
        </p:spPr>
        <p:txBody>
          <a:bodyPr wrap="square">
            <a:spAutoFit/>
          </a:bodyPr>
          <a:lstStyle/>
          <a:p>
            <a:pPr algn="l">
              <a:spcAft>
                <a:spcPts val="0"/>
              </a:spcAft>
            </a:pPr>
            <a:r>
              <a:rPr sz="1250" b="1">
                <a:solidFill>
                  <a:srgbClr val="1B1211"/>
                </a:solidFill>
                <a:latin typeface="Red Hat Display"/>
              </a:rPr>
              <a:t>April — 6× the August low</a:t>
            </a:r>
          </a:p>
        </p:txBody>
      </p:sp>
      <p:sp>
        <p:nvSpPr>
          <p:cNvPr id="24" name="TextBox 23"/>
          <p:cNvSpPr txBox="1"/>
          <p:nvPr/>
        </p:nvSpPr>
        <p:spPr>
          <a:xfrm>
            <a:off x="3350029" y="3273552"/>
            <a:ext cx="2377440" cy="274320"/>
          </a:xfrm>
          <a:prstGeom prst="rect">
            <a:avLst/>
          </a:prstGeom>
          <a:noFill/>
        </p:spPr>
        <p:txBody>
          <a:bodyPr wrap="square">
            <a:spAutoFit/>
          </a:bodyPr>
          <a:lstStyle/>
          <a:p>
            <a:pPr algn="l">
              <a:spcAft>
                <a:spcPts val="0"/>
              </a:spcAft>
            </a:pPr>
            <a:r>
              <a:rPr sz="1050" b="0">
                <a:solidFill>
                  <a:srgbClr val="54423E"/>
                </a:solidFill>
                <a:latin typeface="Red Hat Text"/>
              </a:rPr>
              <a:t>the surge automation absorbs</a:t>
            </a:r>
          </a:p>
        </p:txBody>
      </p:sp>
      <p:sp>
        <p:nvSpPr>
          <p:cNvPr id="25" name="TextBox 24"/>
          <p:cNvSpPr txBox="1"/>
          <p:nvPr/>
        </p:nvSpPr>
        <p:spPr>
          <a:xfrm>
            <a:off x="5788152" y="3595420"/>
            <a:ext cx="1463040" cy="219456"/>
          </a:xfrm>
          <a:prstGeom prst="rect">
            <a:avLst/>
          </a:prstGeom>
          <a:noFill/>
        </p:spPr>
        <p:txBody>
          <a:bodyPr wrap="square">
            <a:spAutoFit/>
          </a:bodyPr>
          <a:lstStyle/>
          <a:p>
            <a:pPr algn="r">
              <a:spcAft>
                <a:spcPts val="0"/>
              </a:spcAft>
            </a:pPr>
            <a:r>
              <a:rPr sz="950" b="1">
                <a:solidFill>
                  <a:srgbClr val="54423E"/>
                </a:solidFill>
                <a:latin typeface="Red Hat Mono"/>
              </a:rPr>
              <a:t>staffed capacity</a:t>
            </a:r>
          </a:p>
        </p:txBody>
      </p:sp>
      <p:sp>
        <p:nvSpPr>
          <p:cNvPr id="26" name="TextBox 25"/>
          <p:cNvSpPr txBox="1"/>
          <p:nvPr/>
        </p:nvSpPr>
        <p:spPr>
          <a:xfrm>
            <a:off x="5615247" y="3730752"/>
            <a:ext cx="1463040" cy="219456"/>
          </a:xfrm>
          <a:prstGeom prst="rect">
            <a:avLst/>
          </a:prstGeom>
          <a:noFill/>
        </p:spPr>
        <p:txBody>
          <a:bodyPr wrap="square">
            <a:spAutoFit/>
          </a:bodyPr>
          <a:lstStyle/>
          <a:p>
            <a:pPr algn="ctr">
              <a:spcAft>
                <a:spcPts val="0"/>
              </a:spcAft>
            </a:pPr>
            <a:r>
              <a:rPr sz="900" b="0">
                <a:solidFill>
                  <a:srgbClr val="7E6A64"/>
                </a:solidFill>
                <a:latin typeface="Red Hat Text"/>
              </a:rPr>
              <a:t>extension deadline</a:t>
            </a:r>
          </a:p>
        </p:txBody>
      </p:sp>
      <p:sp>
        <p:nvSpPr>
          <p:cNvPr id="27" name="TextBox 26"/>
          <p:cNvSpPr txBox="1"/>
          <p:nvPr/>
        </p:nvSpPr>
        <p:spPr>
          <a:xfrm>
            <a:off x="1005840"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J</a:t>
            </a:r>
          </a:p>
        </p:txBody>
      </p:sp>
      <p:sp>
        <p:nvSpPr>
          <p:cNvPr id="28" name="TextBox 27"/>
          <p:cNvSpPr txBox="1"/>
          <p:nvPr/>
        </p:nvSpPr>
        <p:spPr>
          <a:xfrm>
            <a:off x="1558636"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F</a:t>
            </a:r>
          </a:p>
        </p:txBody>
      </p:sp>
      <p:sp>
        <p:nvSpPr>
          <p:cNvPr id="29" name="TextBox 28"/>
          <p:cNvSpPr txBox="1"/>
          <p:nvPr/>
        </p:nvSpPr>
        <p:spPr>
          <a:xfrm>
            <a:off x="2111432"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M</a:t>
            </a:r>
          </a:p>
        </p:txBody>
      </p:sp>
      <p:sp>
        <p:nvSpPr>
          <p:cNvPr id="30" name="TextBox 29"/>
          <p:cNvSpPr txBox="1"/>
          <p:nvPr/>
        </p:nvSpPr>
        <p:spPr>
          <a:xfrm>
            <a:off x="2664229"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A</a:t>
            </a:r>
          </a:p>
        </p:txBody>
      </p:sp>
      <p:sp>
        <p:nvSpPr>
          <p:cNvPr id="31" name="TextBox 30"/>
          <p:cNvSpPr txBox="1"/>
          <p:nvPr/>
        </p:nvSpPr>
        <p:spPr>
          <a:xfrm>
            <a:off x="3217025"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M</a:t>
            </a:r>
          </a:p>
        </p:txBody>
      </p:sp>
      <p:sp>
        <p:nvSpPr>
          <p:cNvPr id="32" name="TextBox 31"/>
          <p:cNvSpPr txBox="1"/>
          <p:nvPr/>
        </p:nvSpPr>
        <p:spPr>
          <a:xfrm>
            <a:off x="3769821"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J</a:t>
            </a:r>
          </a:p>
        </p:txBody>
      </p:sp>
      <p:sp>
        <p:nvSpPr>
          <p:cNvPr id="33" name="TextBox 32"/>
          <p:cNvSpPr txBox="1"/>
          <p:nvPr/>
        </p:nvSpPr>
        <p:spPr>
          <a:xfrm>
            <a:off x="4322618"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J</a:t>
            </a:r>
          </a:p>
        </p:txBody>
      </p:sp>
      <p:sp>
        <p:nvSpPr>
          <p:cNvPr id="34" name="TextBox 33"/>
          <p:cNvSpPr txBox="1"/>
          <p:nvPr/>
        </p:nvSpPr>
        <p:spPr>
          <a:xfrm>
            <a:off x="4875414"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A</a:t>
            </a:r>
          </a:p>
        </p:txBody>
      </p:sp>
      <p:sp>
        <p:nvSpPr>
          <p:cNvPr id="35" name="TextBox 34"/>
          <p:cNvSpPr txBox="1"/>
          <p:nvPr/>
        </p:nvSpPr>
        <p:spPr>
          <a:xfrm>
            <a:off x="5428210"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S</a:t>
            </a:r>
          </a:p>
        </p:txBody>
      </p:sp>
      <p:sp>
        <p:nvSpPr>
          <p:cNvPr id="36" name="TextBox 35"/>
          <p:cNvSpPr txBox="1"/>
          <p:nvPr/>
        </p:nvSpPr>
        <p:spPr>
          <a:xfrm>
            <a:off x="5981007"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O</a:t>
            </a:r>
          </a:p>
        </p:txBody>
      </p:sp>
      <p:sp>
        <p:nvSpPr>
          <p:cNvPr id="37" name="TextBox 36"/>
          <p:cNvSpPr txBox="1"/>
          <p:nvPr/>
        </p:nvSpPr>
        <p:spPr>
          <a:xfrm>
            <a:off x="6533803"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N</a:t>
            </a:r>
          </a:p>
        </p:txBody>
      </p:sp>
      <p:sp>
        <p:nvSpPr>
          <p:cNvPr id="38" name="TextBox 37"/>
          <p:cNvSpPr txBox="1"/>
          <p:nvPr/>
        </p:nvSpPr>
        <p:spPr>
          <a:xfrm>
            <a:off x="7086600" y="5815584"/>
            <a:ext cx="365760" cy="219456"/>
          </a:xfrm>
          <a:prstGeom prst="rect">
            <a:avLst/>
          </a:prstGeom>
          <a:noFill/>
        </p:spPr>
        <p:txBody>
          <a:bodyPr wrap="square">
            <a:spAutoFit/>
          </a:bodyPr>
          <a:lstStyle/>
          <a:p>
            <a:pPr algn="ctr">
              <a:spcAft>
                <a:spcPts val="0"/>
              </a:spcAft>
            </a:pPr>
            <a:r>
              <a:rPr sz="900" b="0">
                <a:solidFill>
                  <a:srgbClr val="7E6A64"/>
                </a:solidFill>
                <a:latin typeface="Red Hat Mono"/>
              </a:rPr>
              <a:t>D</a:t>
            </a:r>
          </a:p>
        </p:txBody>
      </p:sp>
      <p:sp>
        <p:nvSpPr>
          <p:cNvPr id="39" name="Rectangle 38"/>
          <p:cNvSpPr/>
          <p:nvPr/>
        </p:nvSpPr>
        <p:spPr>
          <a:xfrm>
            <a:off x="8001000" y="1783080"/>
            <a:ext cx="41148" cy="9601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8147304" y="1737360"/>
            <a:ext cx="3419856" cy="960120"/>
          </a:xfrm>
          <a:prstGeom prst="rect">
            <a:avLst/>
          </a:prstGeom>
          <a:noFill/>
        </p:spPr>
        <p:txBody>
          <a:bodyPr wrap="square">
            <a:spAutoFit/>
          </a:bodyPr>
          <a:lstStyle/>
          <a:p>
            <a:pPr algn="l">
              <a:spcAft>
                <a:spcPts val="300"/>
              </a:spcAft>
            </a:pPr>
            <a:r>
              <a:rPr sz="850" b="1">
                <a:solidFill>
                  <a:srgbClr val="7E6A64"/>
                </a:solidFill>
                <a:latin typeface="Red Hat Mono"/>
              </a:rPr>
              <a:t>DEMAND</a:t>
            </a:r>
          </a:p>
          <a:p>
            <a:pPr algn="l">
              <a:spcAft>
                <a:spcPts val="300"/>
              </a:spcAft>
            </a:pPr>
            <a:r>
              <a:rPr sz="1300" b="1">
                <a:solidFill>
                  <a:srgbClr val="1B1211"/>
                </a:solidFill>
                <a:latin typeface="Red Hat Display"/>
              </a:rPr>
              <a:t>Peak load, fixed staff</a:t>
            </a:r>
          </a:p>
          <a:p>
            <a:pPr algn="l">
              <a:spcAft>
                <a:spcPts val="0"/>
              </a:spcAft>
            </a:pPr>
            <a:r>
              <a:rPr sz="1000" b="0">
                <a:solidFill>
                  <a:srgbClr val="54423E"/>
                </a:solidFill>
                <a:latin typeface="Red Hat Text"/>
              </a:rPr>
              <a:t>Idle capacity in August is unjustifiable; exhausted capacity in April is a headline.</a:t>
            </a:r>
          </a:p>
        </p:txBody>
      </p:sp>
      <p:sp>
        <p:nvSpPr>
          <p:cNvPr id="41" name="Rectangle 40"/>
          <p:cNvSpPr/>
          <p:nvPr/>
        </p:nvSpPr>
        <p:spPr>
          <a:xfrm>
            <a:off x="8001000" y="2862072"/>
            <a:ext cx="41148" cy="9601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8147304" y="2816352"/>
            <a:ext cx="3419856" cy="960120"/>
          </a:xfrm>
          <a:prstGeom prst="rect">
            <a:avLst/>
          </a:prstGeom>
          <a:noFill/>
        </p:spPr>
        <p:txBody>
          <a:bodyPr wrap="square">
            <a:spAutoFit/>
          </a:bodyPr>
          <a:lstStyle/>
          <a:p>
            <a:pPr algn="l">
              <a:spcAft>
                <a:spcPts val="300"/>
              </a:spcAft>
            </a:pPr>
            <a:r>
              <a:rPr sz="850" b="1">
                <a:solidFill>
                  <a:srgbClr val="7E6A64"/>
                </a:solidFill>
                <a:latin typeface="Red Hat Mono"/>
              </a:rPr>
              <a:t>SYSTEMS</a:t>
            </a:r>
          </a:p>
          <a:p>
            <a:pPr algn="l">
              <a:spcAft>
                <a:spcPts val="300"/>
              </a:spcAft>
            </a:pPr>
            <a:r>
              <a:rPr sz="1300" b="1">
                <a:solidFill>
                  <a:srgbClr val="1B1211"/>
                </a:solidFill>
                <a:latin typeface="Red Hat Display"/>
              </a:rPr>
              <a:t>Rules locked in legacy code</a:t>
            </a:r>
          </a:p>
          <a:p>
            <a:pPr algn="l">
              <a:spcAft>
                <a:spcPts val="0"/>
              </a:spcAft>
            </a:pPr>
            <a:r>
              <a:rPr sz="1000" b="0">
                <a:solidFill>
                  <a:srgbClr val="54423E"/>
                </a:solidFill>
                <a:latin typeface="Red Hat Text"/>
              </a:rPr>
              <a:t>Rewriting the systems of record is a decade. Wrapping them is a quarter.</a:t>
            </a:r>
          </a:p>
        </p:txBody>
      </p:sp>
      <p:sp>
        <p:nvSpPr>
          <p:cNvPr id="43" name="Rectangle 42"/>
          <p:cNvSpPr/>
          <p:nvPr/>
        </p:nvSpPr>
        <p:spPr>
          <a:xfrm>
            <a:off x="8001000" y="3941063"/>
            <a:ext cx="41148" cy="9601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8147304" y="3895343"/>
            <a:ext cx="3419856" cy="960120"/>
          </a:xfrm>
          <a:prstGeom prst="rect">
            <a:avLst/>
          </a:prstGeom>
          <a:noFill/>
        </p:spPr>
        <p:txBody>
          <a:bodyPr wrap="square">
            <a:spAutoFit/>
          </a:bodyPr>
          <a:lstStyle/>
          <a:p>
            <a:pPr algn="l">
              <a:spcAft>
                <a:spcPts val="300"/>
              </a:spcAft>
            </a:pPr>
            <a:r>
              <a:rPr sz="850" b="1">
                <a:solidFill>
                  <a:srgbClr val="7E6A64"/>
                </a:solidFill>
                <a:latin typeface="Red Hat Mono"/>
              </a:rPr>
              <a:t>DATA</a:t>
            </a:r>
          </a:p>
          <a:p>
            <a:pPr algn="l">
              <a:spcAft>
                <a:spcPts val="300"/>
              </a:spcAft>
            </a:pPr>
            <a:r>
              <a:rPr sz="1300" b="1">
                <a:solidFill>
                  <a:srgbClr val="1B1211"/>
                </a:solidFill>
                <a:latin typeface="Red Hat Display"/>
              </a:rPr>
              <a:t>The answers are in the text</a:t>
            </a:r>
          </a:p>
          <a:p>
            <a:pPr algn="l">
              <a:spcAft>
                <a:spcPts val="0"/>
              </a:spcAft>
            </a:pPr>
            <a:r>
              <a:rPr sz="1000" b="0">
                <a:solidFill>
                  <a:srgbClr val="54423E"/>
                </a:solidFill>
                <a:latin typeface="Red Hat Text"/>
              </a:rPr>
              <a:t>Correspondence and case notes are unstructured — what language models are built for.</a:t>
            </a:r>
          </a:p>
        </p:txBody>
      </p:sp>
      <p:sp>
        <p:nvSpPr>
          <p:cNvPr id="45" name="Rectangle 44"/>
          <p:cNvSpPr/>
          <p:nvPr/>
        </p:nvSpPr>
        <p:spPr>
          <a:xfrm>
            <a:off x="8001000" y="5020056"/>
            <a:ext cx="41148" cy="1188720"/>
          </a:xfrm>
          <a:prstGeom prst="rect">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147304" y="4974336"/>
            <a:ext cx="3419856" cy="1188720"/>
          </a:xfrm>
          <a:prstGeom prst="rect">
            <a:avLst/>
          </a:prstGeom>
          <a:noFill/>
        </p:spPr>
        <p:txBody>
          <a:bodyPr wrap="square">
            <a:spAutoFit/>
          </a:bodyPr>
          <a:lstStyle/>
          <a:p>
            <a:pPr algn="l">
              <a:spcAft>
                <a:spcPts val="300"/>
              </a:spcAft>
            </a:pPr>
            <a:r>
              <a:rPr sz="850" b="1">
                <a:solidFill>
                  <a:srgbClr val="7E6A64"/>
                </a:solidFill>
                <a:latin typeface="Red Hat Mono"/>
              </a:rPr>
              <a:t>THE CONSTRAINT</a:t>
            </a:r>
          </a:p>
          <a:p>
            <a:pPr algn="l">
              <a:spcAft>
                <a:spcPts val="300"/>
              </a:spcAft>
            </a:pPr>
            <a:r>
              <a:rPr sz="1300" b="1">
                <a:solidFill>
                  <a:srgbClr val="1B1211"/>
                </a:solidFill>
                <a:latin typeface="Red Hat Display"/>
              </a:rPr>
              <a:t>The data cannot leave</a:t>
            </a:r>
          </a:p>
          <a:p>
            <a:pPr algn="l">
              <a:spcAft>
                <a:spcPts val="0"/>
              </a:spcAft>
            </a:pPr>
            <a:r>
              <a:rPr sz="1000" b="0">
                <a:solidFill>
                  <a:srgbClr val="54423E"/>
                </a:solidFill>
                <a:latin typeface="Red Hat Text"/>
              </a:rPr>
              <a:t>FTI rules rule out public endpoints. The model comes to the data — on premises, accredited cloud, or air-gapped enclave.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D2DCF7"/>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D2E4DD"/>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F7EBCC"/>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F3D9CE"/>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F5CCCC"/>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0">
                <a:solidFill>
                  <a:srgbClr val="7E6A64"/>
                </a:solidFill>
                <a:latin typeface="Red Hat Mono"/>
              </a:rPr>
              <a:t>KNOWLEDGE</a:t>
            </a:r>
          </a:p>
          <a:p>
            <a:pPr>
              <a:lnSpc>
                <a:spcPts val="691"/>
              </a:lnSpc>
              <a:spcBef>
                <a:spcPts val="0"/>
              </a:spcBef>
              <a:spcAft>
                <a:spcPts val="0"/>
              </a:spcAft>
            </a:pPr>
            <a:r>
              <a:rPr sz="700" b="0">
                <a:solidFill>
                  <a:srgbClr val="7E6A64"/>
                </a:solidFill>
                <a:latin typeface="Red Hat Mono"/>
              </a:rPr>
              <a:t>INFORMATION</a:t>
            </a:r>
          </a:p>
          <a:p>
            <a:pPr>
              <a:lnSpc>
                <a:spcPts val="691"/>
              </a:lnSpc>
              <a:spcBef>
                <a:spcPts val="0"/>
              </a:spcBef>
              <a:spcAft>
                <a:spcPts val="0"/>
              </a:spcAft>
            </a:pPr>
            <a:r>
              <a:rPr sz="700" b="0">
                <a:solidFill>
                  <a:srgbClr val="7E6A64"/>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WORKFLOW MAP</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000" b="1">
                <a:solidFill>
                  <a:srgbClr val="1B1211"/>
                </a:solidFill>
                <a:latin typeface="Red Hat Display"/>
              </a:rPr>
              <a:t>Where AI actually lands in the filing lifecycle</a:t>
            </a:r>
          </a:p>
        </p:txBody>
      </p:sp>
      <p:sp>
        <p:nvSpPr>
          <p:cNvPr id="13" name="TextBox 12"/>
          <p:cNvSpPr txBox="1"/>
          <p:nvPr/>
        </p:nvSpPr>
        <p:spPr>
          <a:xfrm>
            <a:off x="777240" y="1536192"/>
            <a:ext cx="9692640" cy="457200"/>
          </a:xfrm>
          <a:prstGeom prst="rect">
            <a:avLst/>
          </a:prstGeom>
          <a:noFill/>
        </p:spPr>
        <p:txBody>
          <a:bodyPr wrap="square">
            <a:spAutoFit/>
          </a:bodyPr>
          <a:lstStyle/>
          <a:p>
            <a:pPr algn="l">
              <a:spcAft>
                <a:spcPts val="0"/>
              </a:spcAft>
            </a:pPr>
            <a:r>
              <a:rPr sz="1400" b="0">
                <a:solidFill>
                  <a:srgbClr val="54423E"/>
                </a:solidFill>
                <a:latin typeface="Red Hat Text"/>
              </a:rPr>
              <a:t>AI lands on the first four stages, where a reviewer already checks the output; the decision stays with a person; operations close the loop.</a:t>
            </a:r>
          </a:p>
        </p:txBody>
      </p:sp>
      <p:sp>
        <p:nvSpPr>
          <p:cNvPr id="14" name="Rounded Rectangle 13"/>
          <p:cNvSpPr/>
          <p:nvPr/>
        </p:nvSpPr>
        <p:spPr>
          <a:xfrm>
            <a:off x="777240" y="2176272"/>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2176272"/>
            <a:ext cx="2270683" cy="45720"/>
          </a:xfrm>
          <a:prstGeom prst="rect">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923544" y="2359152"/>
            <a:ext cx="329184" cy="329184"/>
          </a:xfrm>
          <a:prstGeom prst="ellipse">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01</a:t>
            </a:r>
          </a:p>
        </p:txBody>
      </p:sp>
      <p:sp>
        <p:nvSpPr>
          <p:cNvPr id="17" name="TextBox 16"/>
          <p:cNvSpPr txBox="1"/>
          <p:nvPr/>
        </p:nvSpPr>
        <p:spPr>
          <a:xfrm>
            <a:off x="1325880" y="2286000"/>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Intake</a:t>
            </a:r>
          </a:p>
          <a:p>
            <a:pPr algn="l">
              <a:spcAft>
                <a:spcPts val="0"/>
              </a:spcAft>
            </a:pPr>
            <a:r>
              <a:rPr sz="950" b="0">
                <a:solidFill>
                  <a:srgbClr val="54423E"/>
                </a:solidFill>
                <a:latin typeface="Red Hat Text"/>
              </a:rPr>
              <a:t>Capture correspondence from any channel</a:t>
            </a:r>
          </a:p>
        </p:txBody>
      </p:sp>
      <p:sp>
        <p:nvSpPr>
          <p:cNvPr id="18" name="Rounded Rectangle 17"/>
          <p:cNvSpPr/>
          <p:nvPr/>
        </p:nvSpPr>
        <p:spPr>
          <a:xfrm>
            <a:off x="1325880" y="2999232"/>
            <a:ext cx="1600200" cy="246888"/>
          </a:xfrm>
          <a:prstGeom prst="roundRect">
            <a:avLst>
              <a:gd name="adj" fmla="val 50000"/>
            </a:avLst>
          </a:prstGeom>
          <a:solidFill>
            <a:srgbClr val="F6E4D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C2410C"/>
                </a:solidFill>
                <a:latin typeface="Red Hat Mono"/>
              </a:rPr>
              <a:t>AI reads it</a:t>
            </a:r>
          </a:p>
        </p:txBody>
      </p:sp>
      <p:sp>
        <p:nvSpPr>
          <p:cNvPr id="19" name="Right Arrow 18"/>
          <p:cNvSpPr/>
          <p:nvPr/>
        </p:nvSpPr>
        <p:spPr>
          <a:xfrm>
            <a:off x="3285667" y="2697480"/>
            <a:ext cx="164592" cy="164592"/>
          </a:xfrm>
          <a:prstGeom prst="rightArrow">
            <a:avLst/>
          </a:prstGeom>
          <a:solidFill>
            <a:srgbClr val="7E6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3505123" y="2176272"/>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3596563" y="2176272"/>
            <a:ext cx="2270683" cy="45720"/>
          </a:xfrm>
          <a:prstGeom prst="rect">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3651427" y="2359152"/>
            <a:ext cx="329184" cy="329184"/>
          </a:xfrm>
          <a:prstGeom prst="ellipse">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02</a:t>
            </a:r>
          </a:p>
        </p:txBody>
      </p:sp>
      <p:sp>
        <p:nvSpPr>
          <p:cNvPr id="23" name="TextBox 22"/>
          <p:cNvSpPr txBox="1"/>
          <p:nvPr/>
        </p:nvSpPr>
        <p:spPr>
          <a:xfrm>
            <a:off x="4053763" y="2286000"/>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Classification</a:t>
            </a:r>
          </a:p>
          <a:p>
            <a:pPr algn="l">
              <a:spcAft>
                <a:spcPts val="0"/>
              </a:spcAft>
            </a:pPr>
            <a:r>
              <a:rPr sz="950" b="0">
                <a:solidFill>
                  <a:srgbClr val="54423E"/>
                </a:solidFill>
                <a:latin typeface="Red Hat Text"/>
              </a:rPr>
              <a:t>Understand intent, route to the case type</a:t>
            </a:r>
          </a:p>
        </p:txBody>
      </p:sp>
      <p:sp>
        <p:nvSpPr>
          <p:cNvPr id="24" name="Rounded Rectangle 23"/>
          <p:cNvSpPr/>
          <p:nvPr/>
        </p:nvSpPr>
        <p:spPr>
          <a:xfrm>
            <a:off x="4053763" y="2999232"/>
            <a:ext cx="1600200" cy="246888"/>
          </a:xfrm>
          <a:prstGeom prst="roundRect">
            <a:avLst>
              <a:gd name="adj" fmla="val 50000"/>
            </a:avLst>
          </a:prstGeom>
          <a:solidFill>
            <a:srgbClr val="F6E4D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C2410C"/>
                </a:solidFill>
                <a:latin typeface="Red Hat Mono"/>
              </a:rPr>
              <a:t>AI classifies</a:t>
            </a:r>
          </a:p>
        </p:txBody>
      </p:sp>
      <p:sp>
        <p:nvSpPr>
          <p:cNvPr id="25" name="Right Arrow 24"/>
          <p:cNvSpPr/>
          <p:nvPr/>
        </p:nvSpPr>
        <p:spPr>
          <a:xfrm>
            <a:off x="6013550" y="2697480"/>
            <a:ext cx="164592" cy="164592"/>
          </a:xfrm>
          <a:prstGeom prst="rightArrow">
            <a:avLst/>
          </a:prstGeom>
          <a:solidFill>
            <a:srgbClr val="7E6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6233006" y="2176272"/>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24446" y="2176272"/>
            <a:ext cx="2270683" cy="45720"/>
          </a:xfrm>
          <a:prstGeom prst="rect">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6379310" y="2359152"/>
            <a:ext cx="329184" cy="329184"/>
          </a:xfrm>
          <a:prstGeom prst="ellipse">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03</a:t>
            </a:r>
          </a:p>
        </p:txBody>
      </p:sp>
      <p:sp>
        <p:nvSpPr>
          <p:cNvPr id="29" name="TextBox 28"/>
          <p:cNvSpPr txBox="1"/>
          <p:nvPr/>
        </p:nvSpPr>
        <p:spPr>
          <a:xfrm>
            <a:off x="6781646" y="2286000"/>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Guidance</a:t>
            </a:r>
          </a:p>
          <a:p>
            <a:pPr algn="l">
              <a:spcAft>
                <a:spcPts val="0"/>
              </a:spcAft>
            </a:pPr>
            <a:r>
              <a:rPr sz="950" b="0">
                <a:solidFill>
                  <a:srgbClr val="54423E"/>
                </a:solidFill>
                <a:latin typeface="Red Hat Text"/>
              </a:rPr>
              <a:t>Rules, policy and precedent</a:t>
            </a:r>
          </a:p>
        </p:txBody>
      </p:sp>
      <p:sp>
        <p:nvSpPr>
          <p:cNvPr id="30" name="Rounded Rectangle 29"/>
          <p:cNvSpPr/>
          <p:nvPr/>
        </p:nvSpPr>
        <p:spPr>
          <a:xfrm>
            <a:off x="6781646" y="2999232"/>
            <a:ext cx="1600200" cy="246888"/>
          </a:xfrm>
          <a:prstGeom prst="roundRect">
            <a:avLst>
              <a:gd name="adj" fmla="val 50000"/>
            </a:avLst>
          </a:prstGeom>
          <a:solidFill>
            <a:srgbClr val="E0ECE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1E7A55"/>
                </a:solidFill>
                <a:latin typeface="Red Hat Mono"/>
              </a:rPr>
              <a:t>AI grounds and cites</a:t>
            </a:r>
          </a:p>
        </p:txBody>
      </p:sp>
      <p:sp>
        <p:nvSpPr>
          <p:cNvPr id="31" name="Right Arrow 30"/>
          <p:cNvSpPr/>
          <p:nvPr/>
        </p:nvSpPr>
        <p:spPr>
          <a:xfrm>
            <a:off x="8741433" y="2697480"/>
            <a:ext cx="164592" cy="164592"/>
          </a:xfrm>
          <a:prstGeom prst="rightArrow">
            <a:avLst/>
          </a:prstGeom>
          <a:solidFill>
            <a:srgbClr val="7E6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8960889" y="2176272"/>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9052329" y="2176272"/>
            <a:ext cx="2270683" cy="45720"/>
          </a:xfrm>
          <a:prstGeom prst="rect">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9107193" y="2359152"/>
            <a:ext cx="329184" cy="329184"/>
          </a:xfrm>
          <a:prstGeom prst="ellipse">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04</a:t>
            </a:r>
          </a:p>
        </p:txBody>
      </p:sp>
      <p:sp>
        <p:nvSpPr>
          <p:cNvPr id="35" name="TextBox 34"/>
          <p:cNvSpPr txBox="1"/>
          <p:nvPr/>
        </p:nvSpPr>
        <p:spPr>
          <a:xfrm>
            <a:off x="9509529" y="2286000"/>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Drafting</a:t>
            </a:r>
          </a:p>
          <a:p>
            <a:pPr algn="l">
              <a:spcAft>
                <a:spcPts val="0"/>
              </a:spcAft>
            </a:pPr>
            <a:r>
              <a:rPr sz="950" b="0">
                <a:solidFill>
                  <a:srgbClr val="54423E"/>
                </a:solidFill>
                <a:latin typeface="Red Hat Text"/>
              </a:rPr>
              <a:t>Letters, responses, memos, with citations</a:t>
            </a:r>
          </a:p>
        </p:txBody>
      </p:sp>
      <p:sp>
        <p:nvSpPr>
          <p:cNvPr id="36" name="Rounded Rectangle 35"/>
          <p:cNvSpPr/>
          <p:nvPr/>
        </p:nvSpPr>
        <p:spPr>
          <a:xfrm>
            <a:off x="9509529" y="2999232"/>
            <a:ext cx="1600200" cy="246888"/>
          </a:xfrm>
          <a:prstGeom prst="roundRect">
            <a:avLst>
              <a:gd name="adj" fmla="val 50000"/>
            </a:avLst>
          </a:prstGeom>
          <a:solidFill>
            <a:srgbClr val="E0ECE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1E7A55"/>
                </a:solidFill>
                <a:latin typeface="Red Hat Mono"/>
              </a:rPr>
              <a:t>AI drafts</a:t>
            </a:r>
          </a:p>
        </p:txBody>
      </p:sp>
      <p:sp>
        <p:nvSpPr>
          <p:cNvPr id="37" name="Rounded Rectangle 36"/>
          <p:cNvSpPr/>
          <p:nvPr/>
        </p:nvSpPr>
        <p:spPr>
          <a:xfrm>
            <a:off x="777240" y="3584448"/>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868680" y="3584448"/>
            <a:ext cx="2270683" cy="45720"/>
          </a:xfrm>
          <a:prstGeom prst="rect">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923544" y="3767328"/>
            <a:ext cx="329184" cy="329184"/>
          </a:xfrm>
          <a:prstGeom prst="ellipse">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05</a:t>
            </a:r>
          </a:p>
        </p:txBody>
      </p:sp>
      <p:sp>
        <p:nvSpPr>
          <p:cNvPr id="40" name="TextBox 39"/>
          <p:cNvSpPr txBox="1"/>
          <p:nvPr/>
        </p:nvSpPr>
        <p:spPr>
          <a:xfrm>
            <a:off x="1325880" y="3694176"/>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Review</a:t>
            </a:r>
          </a:p>
          <a:p>
            <a:pPr algn="l">
              <a:spcAft>
                <a:spcPts val="0"/>
              </a:spcAft>
            </a:pPr>
            <a:r>
              <a:rPr sz="950" b="0">
                <a:solidFill>
                  <a:srgbClr val="54423E"/>
                </a:solidFill>
                <a:latin typeface="Red Hat Text"/>
              </a:rPr>
              <a:t>Check accuracy, add judgment, approve</a:t>
            </a:r>
          </a:p>
        </p:txBody>
      </p:sp>
      <p:sp>
        <p:nvSpPr>
          <p:cNvPr id="41" name="Rounded Rectangle 40"/>
          <p:cNvSpPr/>
          <p:nvPr/>
        </p:nvSpPr>
        <p:spPr>
          <a:xfrm>
            <a:off x="1325880" y="4407408"/>
            <a:ext cx="1600200" cy="246888"/>
          </a:xfrm>
          <a:prstGeom prst="roundRect">
            <a:avLst>
              <a:gd name="adj" fmla="val 50000"/>
            </a:avLst>
          </a:prstGeom>
          <a:solidFill>
            <a:srgbClr val="E8E2F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5B2E91"/>
                </a:solidFill>
                <a:latin typeface="Red Hat Mono"/>
              </a:rPr>
              <a:t>human in the loop</a:t>
            </a:r>
          </a:p>
        </p:txBody>
      </p:sp>
      <p:sp>
        <p:nvSpPr>
          <p:cNvPr id="42" name="Right Arrow 41"/>
          <p:cNvSpPr/>
          <p:nvPr/>
        </p:nvSpPr>
        <p:spPr>
          <a:xfrm>
            <a:off x="3285667" y="4105656"/>
            <a:ext cx="164592" cy="164592"/>
          </a:xfrm>
          <a:prstGeom prst="rightArrow">
            <a:avLst/>
          </a:prstGeom>
          <a:solidFill>
            <a:srgbClr val="7E6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ounded Rectangle 42"/>
          <p:cNvSpPr/>
          <p:nvPr/>
        </p:nvSpPr>
        <p:spPr>
          <a:xfrm>
            <a:off x="3505123" y="3584448"/>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a:off x="3596563" y="3584448"/>
            <a:ext cx="2270683" cy="45720"/>
          </a:xfrm>
          <a:prstGeom prst="rect">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3651427" y="3767328"/>
            <a:ext cx="329184" cy="329184"/>
          </a:xfrm>
          <a:prstGeom prst="ellipse">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06</a:t>
            </a:r>
          </a:p>
        </p:txBody>
      </p:sp>
      <p:sp>
        <p:nvSpPr>
          <p:cNvPr id="46" name="TextBox 45"/>
          <p:cNvSpPr txBox="1"/>
          <p:nvPr/>
        </p:nvSpPr>
        <p:spPr>
          <a:xfrm>
            <a:off x="4053763" y="3694176"/>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Decision</a:t>
            </a:r>
          </a:p>
          <a:p>
            <a:pPr algn="l">
              <a:spcAft>
                <a:spcPts val="0"/>
              </a:spcAft>
            </a:pPr>
            <a:r>
              <a:rPr sz="950" b="0">
                <a:solidFill>
                  <a:srgbClr val="54423E"/>
                </a:solidFill>
                <a:latin typeface="Red Hat Text"/>
              </a:rPr>
              <a:t>Finalize and issue the outcome</a:t>
            </a:r>
          </a:p>
        </p:txBody>
      </p:sp>
      <p:sp>
        <p:nvSpPr>
          <p:cNvPr id="47" name="Rounded Rectangle 46"/>
          <p:cNvSpPr/>
          <p:nvPr/>
        </p:nvSpPr>
        <p:spPr>
          <a:xfrm>
            <a:off x="4053763" y="4407408"/>
            <a:ext cx="1600200" cy="246888"/>
          </a:xfrm>
          <a:prstGeom prst="roundRect">
            <a:avLst>
              <a:gd name="adj" fmla="val 50000"/>
            </a:avLst>
          </a:prstGeom>
          <a:solidFill>
            <a:srgbClr val="E8E2F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5B2E91"/>
                </a:solidFill>
                <a:latin typeface="Red Hat Mono"/>
              </a:rPr>
              <a:t>a person signs</a:t>
            </a:r>
          </a:p>
        </p:txBody>
      </p:sp>
      <p:sp>
        <p:nvSpPr>
          <p:cNvPr id="48" name="Right Arrow 47"/>
          <p:cNvSpPr/>
          <p:nvPr/>
        </p:nvSpPr>
        <p:spPr>
          <a:xfrm>
            <a:off x="6013550" y="4105656"/>
            <a:ext cx="164592" cy="164592"/>
          </a:xfrm>
          <a:prstGeom prst="rightArrow">
            <a:avLst/>
          </a:prstGeom>
          <a:solidFill>
            <a:srgbClr val="7E6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ounded Rectangle 48"/>
          <p:cNvSpPr/>
          <p:nvPr/>
        </p:nvSpPr>
        <p:spPr>
          <a:xfrm>
            <a:off x="6233006" y="3584448"/>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6324446" y="3584448"/>
            <a:ext cx="2270683" cy="45720"/>
          </a:xfrm>
          <a:prstGeom prst="rect">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Oval 50"/>
          <p:cNvSpPr/>
          <p:nvPr/>
        </p:nvSpPr>
        <p:spPr>
          <a:xfrm>
            <a:off x="6379310" y="3767328"/>
            <a:ext cx="329184" cy="329184"/>
          </a:xfrm>
          <a:prstGeom prst="ellipse">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07</a:t>
            </a:r>
          </a:p>
        </p:txBody>
      </p:sp>
      <p:sp>
        <p:nvSpPr>
          <p:cNvPr id="52" name="TextBox 51"/>
          <p:cNvSpPr txBox="1"/>
          <p:nvPr/>
        </p:nvSpPr>
        <p:spPr>
          <a:xfrm>
            <a:off x="6781646" y="3694176"/>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Notice</a:t>
            </a:r>
          </a:p>
          <a:p>
            <a:pPr algn="l">
              <a:spcAft>
                <a:spcPts val="0"/>
              </a:spcAft>
            </a:pPr>
            <a:r>
              <a:rPr sz="950" b="0">
                <a:solidFill>
                  <a:srgbClr val="54423E"/>
                </a:solidFill>
                <a:latin typeface="Red Hat Text"/>
              </a:rPr>
              <a:t>Send letters and update records</a:t>
            </a:r>
          </a:p>
        </p:txBody>
      </p:sp>
      <p:sp>
        <p:nvSpPr>
          <p:cNvPr id="53" name="Rounded Rectangle 52"/>
          <p:cNvSpPr/>
          <p:nvPr/>
        </p:nvSpPr>
        <p:spPr>
          <a:xfrm>
            <a:off x="6781646" y="4407408"/>
            <a:ext cx="1600200" cy="246888"/>
          </a:xfrm>
          <a:prstGeom prst="roundRect">
            <a:avLst>
              <a:gd name="adj" fmla="val 50000"/>
            </a:avLst>
          </a:prstGeom>
          <a:solidFill>
            <a:srgbClr val="E8E2F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5B2E91"/>
                </a:solidFill>
                <a:latin typeface="Red Hat Mono"/>
              </a:rPr>
              <a:t>automation executes</a:t>
            </a:r>
          </a:p>
        </p:txBody>
      </p:sp>
      <p:sp>
        <p:nvSpPr>
          <p:cNvPr id="54" name="Right Arrow 53"/>
          <p:cNvSpPr/>
          <p:nvPr/>
        </p:nvSpPr>
        <p:spPr>
          <a:xfrm>
            <a:off x="8741433" y="4105656"/>
            <a:ext cx="164592" cy="164592"/>
          </a:xfrm>
          <a:prstGeom prst="rightArrow">
            <a:avLst/>
          </a:prstGeom>
          <a:solidFill>
            <a:srgbClr val="7E6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ounded Rectangle 54"/>
          <p:cNvSpPr/>
          <p:nvPr/>
        </p:nvSpPr>
        <p:spPr>
          <a:xfrm>
            <a:off x="8960889" y="3584448"/>
            <a:ext cx="2453563" cy="1207008"/>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Rectangle 55"/>
          <p:cNvSpPr/>
          <p:nvPr/>
        </p:nvSpPr>
        <p:spPr>
          <a:xfrm>
            <a:off x="9052329" y="3584448"/>
            <a:ext cx="2270683" cy="45720"/>
          </a:xfrm>
          <a:prstGeom prst="rect">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Oval 56"/>
          <p:cNvSpPr/>
          <p:nvPr/>
        </p:nvSpPr>
        <p:spPr>
          <a:xfrm>
            <a:off x="9107193" y="3767328"/>
            <a:ext cx="329184" cy="329184"/>
          </a:xfrm>
          <a:prstGeom prst="ellipse">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900" b="1">
                <a:solidFill>
                  <a:srgbClr val="FFFFFF"/>
                </a:solidFill>
                <a:latin typeface="Red Hat Mono"/>
              </a:rPr>
              <a:t>08</a:t>
            </a:r>
          </a:p>
        </p:txBody>
      </p:sp>
      <p:sp>
        <p:nvSpPr>
          <p:cNvPr id="58" name="TextBox 57"/>
          <p:cNvSpPr txBox="1"/>
          <p:nvPr/>
        </p:nvSpPr>
        <p:spPr>
          <a:xfrm>
            <a:off x="9509529" y="3694176"/>
            <a:ext cx="1795195" cy="685800"/>
          </a:xfrm>
          <a:prstGeom prst="rect">
            <a:avLst/>
          </a:prstGeom>
          <a:noFill/>
        </p:spPr>
        <p:txBody>
          <a:bodyPr wrap="square">
            <a:spAutoFit/>
          </a:bodyPr>
          <a:lstStyle/>
          <a:p>
            <a:pPr algn="l">
              <a:spcAft>
                <a:spcPts val="200"/>
              </a:spcAft>
            </a:pPr>
            <a:r>
              <a:rPr sz="1300" b="1">
                <a:solidFill>
                  <a:srgbClr val="1B1211"/>
                </a:solidFill>
                <a:latin typeface="Red Hat Display"/>
              </a:rPr>
              <a:t>Operations</a:t>
            </a:r>
          </a:p>
          <a:p>
            <a:pPr algn="l">
              <a:spcAft>
                <a:spcPts val="0"/>
              </a:spcAft>
            </a:pPr>
            <a:r>
              <a:rPr sz="950" b="0">
                <a:solidFill>
                  <a:srgbClr val="54423E"/>
                </a:solidFill>
                <a:latin typeface="Red Hat Text"/>
              </a:rPr>
              <a:t>Track performance, learn and improve</a:t>
            </a:r>
          </a:p>
        </p:txBody>
      </p:sp>
      <p:sp>
        <p:nvSpPr>
          <p:cNvPr id="59" name="Rounded Rectangle 58"/>
          <p:cNvSpPr/>
          <p:nvPr/>
        </p:nvSpPr>
        <p:spPr>
          <a:xfrm>
            <a:off x="9509529" y="4407408"/>
            <a:ext cx="1600200" cy="246888"/>
          </a:xfrm>
          <a:prstGeom prst="roundRect">
            <a:avLst>
              <a:gd name="adj" fmla="val 50000"/>
            </a:avLst>
          </a:prstGeom>
          <a:solidFill>
            <a:srgbClr val="E0ECE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tIns="0" bIns="0" wrap="none"/>
          <a:lstStyle/>
          <a:p>
            <a:pPr algn="ctr"/>
            <a:r>
              <a:rPr sz="900" b="1">
                <a:solidFill>
                  <a:srgbClr val="1E7A55"/>
                </a:solidFill>
                <a:latin typeface="Red Hat Mono"/>
              </a:rPr>
              <a:t>the loop closes</a:t>
            </a:r>
          </a:p>
        </p:txBody>
      </p:sp>
      <p:sp>
        <p:nvSpPr>
          <p:cNvPr id="60" name="Rectangle 59"/>
          <p:cNvSpPr/>
          <p:nvPr/>
        </p:nvSpPr>
        <p:spPr>
          <a:xfrm>
            <a:off x="777240" y="5029200"/>
            <a:ext cx="41148" cy="128016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941832" y="5029200"/>
            <a:ext cx="5007711" cy="1280160"/>
          </a:xfrm>
          <a:prstGeom prst="rect">
            <a:avLst/>
          </a:prstGeom>
          <a:noFill/>
        </p:spPr>
        <p:txBody>
          <a:bodyPr wrap="square">
            <a:spAutoFit/>
          </a:bodyPr>
          <a:lstStyle/>
          <a:p>
            <a:pPr algn="l">
              <a:spcAft>
                <a:spcPts val="600"/>
              </a:spcAft>
            </a:pPr>
            <a:r>
              <a:rPr sz="1500" b="1">
                <a:solidFill>
                  <a:srgbClr val="1B1211"/>
                </a:solidFill>
                <a:latin typeface="Red Hat Display"/>
              </a:rPr>
              <a:t>Start where a human already reviews the output</a:t>
            </a:r>
          </a:p>
          <a:p>
            <a:pPr algn="l">
              <a:spcAft>
                <a:spcPts val="0"/>
              </a:spcAft>
            </a:pPr>
            <a:r>
              <a:rPr sz="1200" b="0">
                <a:solidFill>
                  <a:srgbClr val="54423E"/>
                </a:solidFill>
                <a:latin typeface="Red Hat Text"/>
              </a:rPr>
              <a:t>If a person signs the letter today, a model that drafts it changes throughput without changing accountability.</a:t>
            </a:r>
          </a:p>
        </p:txBody>
      </p:sp>
      <p:sp>
        <p:nvSpPr>
          <p:cNvPr id="62" name="Rectangle 61"/>
          <p:cNvSpPr/>
          <p:nvPr/>
        </p:nvSpPr>
        <p:spPr>
          <a:xfrm>
            <a:off x="6242151" y="5029200"/>
            <a:ext cx="41148" cy="128016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6406743" y="5029200"/>
            <a:ext cx="5007711" cy="1280160"/>
          </a:xfrm>
          <a:prstGeom prst="rect">
            <a:avLst/>
          </a:prstGeom>
          <a:noFill/>
        </p:spPr>
        <p:txBody>
          <a:bodyPr wrap="square">
            <a:spAutoFit/>
          </a:bodyPr>
          <a:lstStyle/>
          <a:p>
            <a:pPr algn="l">
              <a:spcAft>
                <a:spcPts val="600"/>
              </a:spcAft>
            </a:pPr>
            <a:r>
              <a:rPr sz="1500" b="1">
                <a:solidFill>
                  <a:srgbClr val="1B1211"/>
                </a:solidFill>
                <a:latin typeface="Red Hat Display"/>
              </a:rPr>
              <a:t>Automate the toil around the model, not just the model</a:t>
            </a:r>
          </a:p>
          <a:p>
            <a:pPr algn="l">
              <a:spcAft>
                <a:spcPts val="0"/>
              </a:spcAft>
            </a:pPr>
            <a:r>
              <a:rPr sz="1200" b="0">
                <a:solidFill>
                  <a:srgbClr val="54423E"/>
                </a:solidFill>
                <a:latin typeface="Red Hat Text"/>
              </a:rPr>
              <a:t>Provisioning, patching, scaling and evidence collection are most of the work — and that problem is already solved.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1D4ED8"/>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1E7A55"/>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D99A00"/>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1">
                <a:solidFill>
                  <a:srgbClr val="1B1211"/>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WHAT TEAMS GET</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Five outcomes, and where each one is proven</a:t>
            </a:r>
          </a:p>
        </p:txBody>
      </p:sp>
      <p:graphicFrame>
        <p:nvGraphicFramePr>
          <p:cNvPr id="13" name="Table 12"/>
          <p:cNvGraphicFramePr>
            <a:graphicFrameLocks noGrp="1"/>
          </p:cNvGraphicFramePr>
          <p:nvPr/>
        </p:nvGraphicFramePr>
        <p:xfrm>
          <a:off x="777240" y="2194560"/>
          <a:ext cx="10607040" cy="1975104"/>
        </p:xfrm>
        <a:graphic>
          <a:graphicData uri="http://schemas.openxmlformats.org/drawingml/2006/table">
            <a:tbl>
              <a:tblPr firstRow="1" bandRow="1">
                <a:tableStyleId>{5C22544A-7EE6-4342-B048-85BDC9FD1C3A}</a:tableStyleId>
              </a:tblPr>
              <a:tblGrid>
                <a:gridCol w="3566160"/>
                <a:gridCol w="4297680"/>
                <a:gridCol w="822960"/>
                <a:gridCol w="1920240"/>
              </a:tblGrid>
              <a:tr h="329184">
                <a:tc>
                  <a:txBody>
                    <a:bodyPr wrap="square"/>
                    <a:lstStyle/>
                    <a:p>
                      <a:r>
                        <a:rPr sz="1050" b="1">
                          <a:solidFill>
                            <a:srgbClr val="7E6A64"/>
                          </a:solidFill>
                          <a:latin typeface="Red Hat Mono"/>
                        </a:rPr>
                        <a:t>Outcome</a:t>
                      </a:r>
                    </a:p>
                  </a:txBody>
                  <a:tcPr marL="109728" marR="109728" marT="45720" marB="45720">
                    <a:solidFill>
                      <a:srgbClr val="F4EFED"/>
                    </a:solidFill>
                  </a:tcPr>
                </a:tc>
                <a:tc>
                  <a:txBody>
                    <a:bodyPr wrap="square"/>
                    <a:lstStyle/>
                    <a:p>
                      <a:r>
                        <a:rPr sz="1050" b="1">
                          <a:solidFill>
                            <a:srgbClr val="7E6A64"/>
                          </a:solidFill>
                          <a:latin typeface="Red Hat Mono"/>
                        </a:rPr>
                        <a:t>Platform capability</a:t>
                      </a:r>
                    </a:p>
                  </a:txBody>
                  <a:tcPr marL="109728" marR="109728" marT="45720" marB="45720">
                    <a:solidFill>
                      <a:srgbClr val="F4EFED"/>
                    </a:solidFill>
                  </a:tcPr>
                </a:tc>
                <a:tc>
                  <a:txBody>
                    <a:bodyPr wrap="square"/>
                    <a:lstStyle/>
                    <a:p>
                      <a:r>
                        <a:rPr sz="1050" b="1">
                          <a:solidFill>
                            <a:srgbClr val="7E6A64"/>
                          </a:solidFill>
                          <a:latin typeface="Red Hat Mono"/>
                        </a:rPr>
                        <a:t>Lab</a:t>
                      </a:r>
                    </a:p>
                  </a:txBody>
                  <a:tcPr marL="109728" marR="109728" marT="45720" marB="45720">
                    <a:solidFill>
                      <a:srgbClr val="F4EFED"/>
                    </a:solidFill>
                  </a:tcPr>
                </a:tc>
                <a:tc>
                  <a:txBody>
                    <a:bodyPr wrap="square"/>
                    <a:lstStyle/>
                    <a:p>
                      <a:r>
                        <a:rPr sz="1050" b="1">
                          <a:solidFill>
                            <a:srgbClr val="7E6A64"/>
                          </a:solidFill>
                          <a:latin typeface="Red Hat Mono"/>
                        </a:rPr>
                        <a:t>Rung</a:t>
                      </a:r>
                    </a:p>
                  </a:txBody>
                  <a:tcPr marL="109728" marR="109728" marT="45720" marB="45720">
                    <a:solidFill>
                      <a:srgbClr val="F4EFED"/>
                    </a:solidFill>
                  </a:tcPr>
                </a:tc>
              </a:tr>
              <a:tr h="329184">
                <a:tc>
                  <a:txBody>
                    <a:bodyPr wrap="square"/>
                    <a:lstStyle/>
                    <a:p>
                      <a:r>
                        <a:rPr sz="1200" b="0">
                          <a:solidFill>
                            <a:srgbClr val="1B1211"/>
                          </a:solidFill>
                          <a:latin typeface="Red Hat Text"/>
                        </a:rPr>
                        <a:t>Modernize mission-critical operations</a:t>
                      </a:r>
                    </a:p>
                  </a:txBody>
                  <a:tcPr marL="109728" marR="109728" marT="45720" marB="45720">
                    <a:solidFill>
                      <a:srgbClr val="FBF9F8"/>
                    </a:solidFill>
                  </a:tcPr>
                </a:tc>
                <a:tc>
                  <a:txBody>
                    <a:bodyPr wrap="square"/>
                    <a:lstStyle/>
                    <a:p>
                      <a:r>
                        <a:rPr sz="1200" b="0">
                          <a:solidFill>
                            <a:srgbClr val="1B1211"/>
                          </a:solidFill>
                          <a:latin typeface="Red Hat Text"/>
                        </a:rPr>
                        <a:t>Ansible Automation Platform, Event-Driven Ansible, OpenShift</a:t>
                      </a:r>
                    </a:p>
                  </a:txBody>
                  <a:tcPr marL="109728" marR="109728" marT="45720" marB="45720">
                    <a:solidFill>
                      <a:srgbClr val="FBF9F8"/>
                    </a:solidFill>
                  </a:tcPr>
                </a:tc>
                <a:tc>
                  <a:txBody>
                    <a:bodyPr wrap="square"/>
                    <a:lstStyle/>
                    <a:p>
                      <a:r>
                        <a:rPr sz="1200" b="0">
                          <a:solidFill>
                            <a:srgbClr val="1B1211"/>
                          </a:solidFill>
                          <a:latin typeface="Red Hat Mono"/>
                        </a:rPr>
                        <a:t>05, 07</a:t>
                      </a:r>
                    </a:p>
                  </a:txBody>
                  <a:tcPr marL="109728" marR="109728" marT="45720" marB="45720">
                    <a:solidFill>
                      <a:srgbClr val="FBF9F8"/>
                    </a:solidFill>
                  </a:tcPr>
                </a:tc>
                <a:tc>
                  <a:txBody>
                    <a:bodyPr wrap="square"/>
                    <a:lstStyle/>
                    <a:p>
                      <a:r>
                        <a:rPr sz="1200" b="0">
                          <a:solidFill>
                            <a:srgbClr val="1B1211"/>
                          </a:solidFill>
                          <a:latin typeface="Red Hat Mono"/>
                        </a:rPr>
                        <a:t>executes judgement</a:t>
                      </a:r>
                    </a:p>
                  </a:txBody>
                  <a:tcPr marL="109728" marR="109728" marT="45720" marB="45720">
                    <a:solidFill>
                      <a:srgbClr val="FBF9F8"/>
                    </a:solidFill>
                  </a:tcPr>
                </a:tc>
              </a:tr>
              <a:tr h="329184">
                <a:tc>
                  <a:txBody>
                    <a:bodyPr wrap="square"/>
                    <a:lstStyle/>
                    <a:p>
                      <a:r>
                        <a:rPr sz="1200" b="0">
                          <a:solidFill>
                            <a:srgbClr val="1B1211"/>
                          </a:solidFill>
                          <a:latin typeface="Red Hat Text"/>
                        </a:rPr>
                        <a:t>Improve efficiency and accuracy</a:t>
                      </a:r>
                    </a:p>
                  </a:txBody>
                  <a:tcPr marL="109728" marR="109728" marT="45720" marB="45720">
                    <a:solidFill>
                      <a:srgbClr val="FBF9F8"/>
                    </a:solidFill>
                  </a:tcPr>
                </a:tc>
                <a:tc>
                  <a:txBody>
                    <a:bodyPr wrap="square"/>
                    <a:lstStyle/>
                    <a:p>
                      <a:r>
                        <a:rPr sz="1200" b="0">
                          <a:solidFill>
                            <a:srgbClr val="1B1211"/>
                          </a:solidFill>
                          <a:latin typeface="Red Hat Text"/>
                        </a:rPr>
                        <a:t>Red Hat AI Inference Server, SDG Hub + Training Hub</a:t>
                      </a:r>
                    </a:p>
                  </a:txBody>
                  <a:tcPr marL="109728" marR="109728" marT="45720" marB="45720">
                    <a:solidFill>
                      <a:srgbClr val="FBF9F8"/>
                    </a:solidFill>
                  </a:tcPr>
                </a:tc>
                <a:tc>
                  <a:txBody>
                    <a:bodyPr wrap="square"/>
                    <a:lstStyle/>
                    <a:p>
                      <a:r>
                        <a:rPr sz="1200" b="0">
                          <a:solidFill>
                            <a:srgbClr val="1B1211"/>
                          </a:solidFill>
                          <a:latin typeface="Red Hat Mono"/>
                        </a:rPr>
                        <a:t>01, 02</a:t>
                      </a:r>
                    </a:p>
                  </a:txBody>
                  <a:tcPr marL="109728" marR="109728" marT="45720" marB="45720">
                    <a:solidFill>
                      <a:srgbClr val="FBF9F8"/>
                    </a:solidFill>
                  </a:tcPr>
                </a:tc>
                <a:tc>
                  <a:txBody>
                    <a:bodyPr wrap="square"/>
                    <a:lstStyle/>
                    <a:p>
                      <a:r>
                        <a:rPr sz="1200" b="0">
                          <a:solidFill>
                            <a:srgbClr val="1B1211"/>
                          </a:solidFill>
                          <a:latin typeface="Red Hat Mono"/>
                        </a:rPr>
                        <a:t>information + knowledge</a:t>
                      </a:r>
                    </a:p>
                  </a:txBody>
                  <a:tcPr marL="109728" marR="109728" marT="45720" marB="45720">
                    <a:solidFill>
                      <a:srgbClr val="FBF9F8"/>
                    </a:solidFill>
                  </a:tcPr>
                </a:tc>
              </a:tr>
              <a:tr h="329184">
                <a:tc>
                  <a:txBody>
                    <a:bodyPr wrap="square"/>
                    <a:lstStyle/>
                    <a:p>
                      <a:r>
                        <a:rPr sz="1200" b="0">
                          <a:solidFill>
                            <a:srgbClr val="1B1211"/>
                          </a:solidFill>
                          <a:latin typeface="Red Hat Text"/>
                        </a:rPr>
                        <a:t>Unlock data-driven insights</a:t>
                      </a:r>
                    </a:p>
                  </a:txBody>
                  <a:tcPr marL="109728" marR="109728" marT="45720" marB="45720">
                    <a:solidFill>
                      <a:srgbClr val="FBF9F8"/>
                    </a:solidFill>
                  </a:tcPr>
                </a:tc>
                <a:tc>
                  <a:txBody>
                    <a:bodyPr wrap="square"/>
                    <a:lstStyle/>
                    <a:p>
                      <a:r>
                        <a:rPr sz="1200" b="0">
                          <a:solidFill>
                            <a:srgbClr val="1B1211"/>
                          </a:solidFill>
                          <a:latin typeface="Red Hat Text"/>
                        </a:rPr>
                        <a:t>OpenShift AI, vector retrieval</a:t>
                      </a:r>
                    </a:p>
                  </a:txBody>
                  <a:tcPr marL="109728" marR="109728" marT="45720" marB="45720">
                    <a:solidFill>
                      <a:srgbClr val="FBF9F8"/>
                    </a:solidFill>
                  </a:tcPr>
                </a:tc>
                <a:tc>
                  <a:txBody>
                    <a:bodyPr wrap="square"/>
                    <a:lstStyle/>
                    <a:p>
                      <a:r>
                        <a:rPr sz="1200" b="0">
                          <a:solidFill>
                            <a:srgbClr val="1B1211"/>
                          </a:solidFill>
                          <a:latin typeface="Red Hat Mono"/>
                        </a:rPr>
                        <a:t>04</a:t>
                      </a:r>
                    </a:p>
                  </a:txBody>
                  <a:tcPr marL="109728" marR="109728" marT="45720" marB="45720">
                    <a:solidFill>
                      <a:srgbClr val="FBF9F8"/>
                    </a:solidFill>
                  </a:tcPr>
                </a:tc>
                <a:tc>
                  <a:txBody>
                    <a:bodyPr wrap="square"/>
                    <a:lstStyle/>
                    <a:p>
                      <a:r>
                        <a:rPr sz="1200" b="0">
                          <a:solidFill>
                            <a:srgbClr val="1B1211"/>
                          </a:solidFill>
                          <a:latin typeface="Red Hat Mono"/>
                        </a:rPr>
                        <a:t>knowledge</a:t>
                      </a:r>
                    </a:p>
                  </a:txBody>
                  <a:tcPr marL="109728" marR="109728" marT="45720" marB="45720">
                    <a:solidFill>
                      <a:srgbClr val="FBF9F8"/>
                    </a:solidFill>
                  </a:tcPr>
                </a:tc>
              </a:tr>
              <a:tr h="329184">
                <a:tc>
                  <a:txBody>
                    <a:bodyPr wrap="square"/>
                    <a:lstStyle/>
                    <a:p>
                      <a:r>
                        <a:rPr sz="1200" b="0">
                          <a:solidFill>
                            <a:srgbClr val="1B1211"/>
                          </a:solidFill>
                          <a:latin typeface="Red Hat Text"/>
                        </a:rPr>
                        <a:t>Strengthen security and compliance</a:t>
                      </a:r>
                    </a:p>
                  </a:txBody>
                  <a:tcPr marL="109728" marR="109728" marT="45720" marB="45720">
                    <a:solidFill>
                      <a:srgbClr val="FBF9F8"/>
                    </a:solidFill>
                  </a:tcPr>
                </a:tc>
                <a:tc>
                  <a:txBody>
                    <a:bodyPr wrap="square"/>
                    <a:lstStyle/>
                    <a:p>
                      <a:r>
                        <a:rPr sz="1200" b="0">
                          <a:solidFill>
                            <a:srgbClr val="1B1211"/>
                          </a:solidFill>
                          <a:latin typeface="Red Hat Text"/>
                        </a:rPr>
                        <a:t>FIPS, Compliance Operator, TrustyAI, Sigstore</a:t>
                      </a:r>
                    </a:p>
                  </a:txBody>
                  <a:tcPr marL="109728" marR="109728" marT="45720" marB="45720">
                    <a:solidFill>
                      <a:srgbClr val="FBF9F8"/>
                    </a:solidFill>
                  </a:tcPr>
                </a:tc>
                <a:tc>
                  <a:txBody>
                    <a:bodyPr wrap="square"/>
                    <a:lstStyle/>
                    <a:p>
                      <a:r>
                        <a:rPr sz="1200" b="0">
                          <a:solidFill>
                            <a:srgbClr val="1B1211"/>
                          </a:solidFill>
                          <a:latin typeface="Red Hat Mono"/>
                        </a:rPr>
                        <a:t>06</a:t>
                      </a:r>
                    </a:p>
                  </a:txBody>
                  <a:tcPr marL="109728" marR="109728" marT="45720" marB="45720">
                    <a:solidFill>
                      <a:srgbClr val="FBF9F8"/>
                    </a:solidFill>
                  </a:tcPr>
                </a:tc>
                <a:tc>
                  <a:txBody>
                    <a:bodyPr wrap="square"/>
                    <a:lstStyle/>
                    <a:p>
                      <a:r>
                        <a:rPr sz="1200" b="0">
                          <a:solidFill>
                            <a:srgbClr val="1B1211"/>
                          </a:solidFill>
                          <a:latin typeface="Red Hat Mono"/>
                        </a:rPr>
                        <a:t>evidence → judgement</a:t>
                      </a:r>
                    </a:p>
                  </a:txBody>
                  <a:tcPr marL="109728" marR="109728" marT="45720" marB="45720">
                    <a:solidFill>
                      <a:srgbClr val="FBF9F8"/>
                    </a:solidFill>
                  </a:tcPr>
                </a:tc>
              </a:tr>
              <a:tr h="329184">
                <a:tc>
                  <a:txBody>
                    <a:bodyPr wrap="square"/>
                    <a:lstStyle/>
                    <a:p>
                      <a:r>
                        <a:rPr sz="1200" b="0">
                          <a:solidFill>
                            <a:srgbClr val="1B1211"/>
                          </a:solidFill>
                          <a:latin typeface="Red Hat Text"/>
                        </a:rPr>
                        <a:t>Build an AI-ready foundation</a:t>
                      </a:r>
                    </a:p>
                  </a:txBody>
                  <a:tcPr marL="109728" marR="109728" marT="45720" marB="45720">
                    <a:solidFill>
                      <a:srgbClr val="FBF9F8"/>
                    </a:solidFill>
                  </a:tcPr>
                </a:tc>
                <a:tc>
                  <a:txBody>
                    <a:bodyPr wrap="square"/>
                    <a:lstStyle/>
                    <a:p>
                      <a:r>
                        <a:rPr sz="1200" b="0">
                          <a:solidFill>
                            <a:srgbClr val="1B1211"/>
                          </a:solidFill>
                          <a:latin typeface="Red Hat Text"/>
                        </a:rPr>
                        <a:t>OpenShift AI, KServe, vLLM</a:t>
                      </a:r>
                    </a:p>
                  </a:txBody>
                  <a:tcPr marL="109728" marR="109728" marT="45720" marB="45720">
                    <a:solidFill>
                      <a:srgbClr val="FBF9F8"/>
                    </a:solidFill>
                  </a:tcPr>
                </a:tc>
                <a:tc>
                  <a:txBody>
                    <a:bodyPr wrap="square"/>
                    <a:lstStyle/>
                    <a:p>
                      <a:r>
                        <a:rPr sz="1200" b="0">
                          <a:solidFill>
                            <a:srgbClr val="1B1211"/>
                          </a:solidFill>
                          <a:latin typeface="Red Hat Mono"/>
                        </a:rPr>
                        <a:t>03</a:t>
                      </a:r>
                    </a:p>
                  </a:txBody>
                  <a:tcPr marL="109728" marR="109728" marT="45720" marB="45720">
                    <a:solidFill>
                      <a:srgbClr val="FBF9F8"/>
                    </a:solidFill>
                  </a:tcPr>
                </a:tc>
                <a:tc>
                  <a:txBody>
                    <a:bodyPr wrap="square"/>
                    <a:lstStyle/>
                    <a:p>
                      <a:r>
                        <a:rPr sz="1200" b="0">
                          <a:solidFill>
                            <a:srgbClr val="1B1211"/>
                          </a:solidFill>
                          <a:latin typeface="Red Hat Mono"/>
                        </a:rPr>
                        <a:t>data → information</a:t>
                      </a:r>
                    </a:p>
                  </a:txBody>
                  <a:tcPr marL="109728" marR="109728" marT="45720" marB="45720">
                    <a:solidFill>
                      <a:srgbClr val="FBF9F8"/>
                    </a:solidFill>
                  </a:tcPr>
                </a:tc>
              </a:tr>
            </a:tbl>
          </a:graphicData>
        </a:graphic>
      </p:graphicFrame>
      <p:sp>
        <p:nvSpPr>
          <p:cNvPr id="14" name="TextBox 13"/>
          <p:cNvSpPr txBox="1"/>
          <p:nvPr/>
        </p:nvSpPr>
        <p:spPr>
          <a:xfrm>
            <a:off x="777240" y="4892040"/>
            <a:ext cx="10515600" cy="1097280"/>
          </a:xfrm>
          <a:prstGeom prst="rect">
            <a:avLst/>
          </a:prstGeom>
          <a:noFill/>
        </p:spPr>
        <p:txBody>
          <a:bodyPr wrap="square">
            <a:spAutoFit/>
          </a:bodyPr>
          <a:lstStyle/>
          <a:p>
            <a:pPr algn="l">
              <a:spcAft>
                <a:spcPts val="600"/>
              </a:spcAft>
            </a:pPr>
            <a:r>
              <a:rPr sz="1500" b="1">
                <a:solidFill>
                  <a:srgbClr val="1B1211"/>
                </a:solidFill>
                <a:latin typeface="Red Hat Display"/>
              </a:rPr>
              <a:t>Outcome 01 in practice: the closed loop</a:t>
            </a:r>
          </a:p>
          <a:p>
            <a:pPr algn="l">
              <a:spcAft>
                <a:spcPts val="0"/>
              </a:spcAft>
            </a:pPr>
            <a:r>
              <a:rPr sz="1250" b="0">
                <a:solidFill>
                  <a:srgbClr val="54423E"/>
                </a:solidFill>
                <a:latin typeface="Red Hat Text"/>
              </a:rPr>
              <a:t>Wrap legacy systems in intelligent workflows instead of rewriting them. An error string in a log fires an Event-Driven Ansible rule, a playbook runs on the right hosts, the on-call gets an email, and a ticket opens and closes in ServiceNow or Remedy. The system of record stays untouched.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1D4ED8"/>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1E7A55"/>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D99A00"/>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1">
                <a:solidFill>
                  <a:srgbClr val="1B1211"/>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REFERENCE ARCHITECTURE</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One foundation, from bare metal to the taxpayer</a:t>
            </a:r>
          </a:p>
        </p:txBody>
      </p:sp>
      <p:sp>
        <p:nvSpPr>
          <p:cNvPr id="13" name="Rounded Rectangle 12"/>
          <p:cNvSpPr/>
          <p:nvPr/>
        </p:nvSpPr>
        <p:spPr>
          <a:xfrm>
            <a:off x="777240" y="1828800"/>
            <a:ext cx="1188720" cy="4617720"/>
          </a:xfrm>
          <a:prstGeom prst="roundRect">
            <a:avLst>
              <a:gd name="adj" fmla="val 8000"/>
            </a:avLst>
          </a:prstGeom>
          <a:solidFill>
            <a:srgbClr val="FBEAE8"/>
          </a:solidFill>
          <a:ln w="15875">
            <a:solidFill>
              <a:srgbClr val="CC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1938528"/>
            <a:ext cx="1188720" cy="4434840"/>
          </a:xfrm>
          <a:prstGeom prst="rect">
            <a:avLst/>
          </a:prstGeom>
          <a:noFill/>
        </p:spPr>
        <p:txBody>
          <a:bodyPr wrap="square">
            <a:spAutoFit/>
          </a:bodyPr>
          <a:lstStyle/>
          <a:p>
            <a:pPr algn="ctr">
              <a:spcAft>
                <a:spcPts val="800"/>
              </a:spcAft>
            </a:pPr>
            <a:r>
              <a:rPr sz="1100" b="1">
                <a:solidFill>
                  <a:srgbClr val="A30000"/>
                </a:solidFill>
                <a:latin typeface="Red Hat Mono"/>
              </a:rPr>
              <a:t>TRUST</a:t>
            </a:r>
          </a:p>
          <a:p>
            <a:pPr algn="ctr">
              <a:spcAft>
                <a:spcPts val="400"/>
              </a:spcAft>
            </a:pPr>
            <a:r>
              <a:rPr sz="950" b="0">
                <a:solidFill>
                  <a:srgbClr val="54423E"/>
                </a:solidFill>
                <a:latin typeface="Red Hat Text"/>
              </a:rPr>
              <a:t>Signed models</a:t>
            </a:r>
          </a:p>
          <a:p>
            <a:pPr algn="ctr">
              <a:spcAft>
                <a:spcPts val="400"/>
              </a:spcAft>
            </a:pPr>
            <a:r>
              <a:rPr sz="950" b="0">
                <a:solidFill>
                  <a:srgbClr val="54423E"/>
                </a:solidFill>
                <a:latin typeface="Red Hat Text"/>
              </a:rPr>
              <a:t>FIPS crypto</a:t>
            </a:r>
          </a:p>
          <a:p>
            <a:pPr algn="ctr">
              <a:spcAft>
                <a:spcPts val="400"/>
              </a:spcAft>
            </a:pPr>
            <a:r>
              <a:rPr sz="950" b="0">
                <a:solidFill>
                  <a:srgbClr val="54423E"/>
                </a:solidFill>
                <a:latin typeface="Red Hat Text"/>
              </a:rPr>
              <a:t>SELinux</a:t>
            </a:r>
          </a:p>
          <a:p>
            <a:pPr algn="ctr">
              <a:spcAft>
                <a:spcPts val="400"/>
              </a:spcAft>
            </a:pPr>
            <a:r>
              <a:rPr sz="950" b="0">
                <a:solidFill>
                  <a:srgbClr val="54423E"/>
                </a:solidFill>
                <a:latin typeface="Red Hat Text"/>
              </a:rPr>
              <a:t>Compliance Operator</a:t>
            </a:r>
          </a:p>
          <a:p>
            <a:pPr algn="ctr">
              <a:spcAft>
                <a:spcPts val="400"/>
              </a:spcAft>
            </a:pPr>
            <a:r>
              <a:rPr sz="950" b="0">
                <a:solidFill>
                  <a:srgbClr val="54423E"/>
                </a:solidFill>
                <a:latin typeface="Red Hat Text"/>
              </a:rPr>
              <a:t>TrustyAI drift + bias</a:t>
            </a:r>
          </a:p>
          <a:p>
            <a:pPr algn="ctr">
              <a:spcAft>
                <a:spcPts val="400"/>
              </a:spcAft>
            </a:pPr>
            <a:r>
              <a:rPr sz="950" b="0">
                <a:solidFill>
                  <a:srgbClr val="54423E"/>
                </a:solidFill>
                <a:latin typeface="Red Hat Text"/>
              </a:rPr>
              <a:t>Audit trail</a:t>
            </a:r>
          </a:p>
          <a:p>
            <a:pPr algn="ctr">
              <a:spcAft>
                <a:spcPts val="800"/>
              </a:spcAft>
            </a:pPr>
            <a:r>
              <a:rPr sz="950" b="0">
                <a:solidFill>
                  <a:srgbClr val="54423E"/>
                </a:solidFill>
                <a:latin typeface="Red Hat Text"/>
              </a:rPr>
              <a:t>Air-gap mirroring</a:t>
            </a:r>
          </a:p>
          <a:p>
            <a:pPr algn="ctr">
              <a:spcAft>
                <a:spcPts val="0"/>
              </a:spcAft>
            </a:pPr>
            <a:r>
              <a:rPr sz="850" b="0">
                <a:solidFill>
                  <a:srgbClr val="7E6A64"/>
                </a:solidFill>
                <a:latin typeface="Red Hat Mono"/>
              </a:rPr>
              <a:t>Lab 06</a:t>
            </a:r>
          </a:p>
        </p:txBody>
      </p:sp>
      <p:sp>
        <p:nvSpPr>
          <p:cNvPr id="15" name="Rounded Rectangle 14"/>
          <p:cNvSpPr/>
          <p:nvPr/>
        </p:nvSpPr>
        <p:spPr>
          <a:xfrm>
            <a:off x="10225735" y="1828800"/>
            <a:ext cx="1188720" cy="4617720"/>
          </a:xfrm>
          <a:prstGeom prst="roundRect">
            <a:avLst>
              <a:gd name="adj" fmla="val 8000"/>
            </a:avLst>
          </a:prstGeom>
          <a:solidFill>
            <a:srgbClr val="E7F1F5"/>
          </a:solidFill>
          <a:ln w="15875">
            <a:solidFill>
              <a:srgbClr val="286C8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225735" y="1938528"/>
            <a:ext cx="1188720" cy="4434840"/>
          </a:xfrm>
          <a:prstGeom prst="rect">
            <a:avLst/>
          </a:prstGeom>
          <a:noFill/>
        </p:spPr>
        <p:txBody>
          <a:bodyPr wrap="square">
            <a:spAutoFit/>
          </a:bodyPr>
          <a:lstStyle/>
          <a:p>
            <a:pPr algn="ctr">
              <a:spcAft>
                <a:spcPts val="800"/>
              </a:spcAft>
            </a:pPr>
            <a:r>
              <a:rPr sz="1100" b="1">
                <a:solidFill>
                  <a:srgbClr val="286C88"/>
                </a:solidFill>
                <a:latin typeface="Red Hat Mono"/>
              </a:rPr>
              <a:t>AUTOMATION</a:t>
            </a:r>
          </a:p>
          <a:p>
            <a:pPr algn="ctr">
              <a:spcAft>
                <a:spcPts val="400"/>
              </a:spcAft>
            </a:pPr>
            <a:r>
              <a:rPr sz="950" b="0">
                <a:solidFill>
                  <a:srgbClr val="54423E"/>
                </a:solidFill>
                <a:latin typeface="Red Hat Text"/>
              </a:rPr>
              <a:t>Ansible Automation Platform</a:t>
            </a:r>
          </a:p>
          <a:p>
            <a:pPr algn="ctr">
              <a:spcAft>
                <a:spcPts val="400"/>
              </a:spcAft>
            </a:pPr>
            <a:r>
              <a:rPr sz="950" b="0">
                <a:solidFill>
                  <a:srgbClr val="54423E"/>
                </a:solidFill>
                <a:latin typeface="Red Hat Text"/>
              </a:rPr>
              <a:t>Event-Driven Ansible</a:t>
            </a:r>
          </a:p>
          <a:p>
            <a:pPr algn="ctr">
              <a:spcAft>
                <a:spcPts val="400"/>
              </a:spcAft>
            </a:pPr>
            <a:r>
              <a:rPr sz="950" b="0">
                <a:solidFill>
                  <a:srgbClr val="54423E"/>
                </a:solidFill>
                <a:latin typeface="Red Hat Text"/>
              </a:rPr>
              <a:t>Provision</a:t>
            </a:r>
          </a:p>
          <a:p>
            <a:pPr algn="ctr">
              <a:spcAft>
                <a:spcPts val="400"/>
              </a:spcAft>
            </a:pPr>
            <a:r>
              <a:rPr sz="950" b="0">
                <a:solidFill>
                  <a:srgbClr val="54423E"/>
                </a:solidFill>
                <a:latin typeface="Red Hat Text"/>
              </a:rPr>
              <a:t>Patch</a:t>
            </a:r>
          </a:p>
          <a:p>
            <a:pPr algn="ctr">
              <a:spcAft>
                <a:spcPts val="400"/>
              </a:spcAft>
            </a:pPr>
            <a:r>
              <a:rPr sz="950" b="0">
                <a:solidFill>
                  <a:srgbClr val="54423E"/>
                </a:solidFill>
                <a:latin typeface="Red Hat Text"/>
              </a:rPr>
              <a:t>Remediate</a:t>
            </a:r>
          </a:p>
          <a:p>
            <a:pPr algn="ctr">
              <a:spcAft>
                <a:spcPts val="800"/>
              </a:spcAft>
            </a:pPr>
            <a:r>
              <a:rPr sz="950" b="0">
                <a:solidFill>
                  <a:srgbClr val="54423E"/>
                </a:solidFill>
                <a:latin typeface="Red Hat Text"/>
              </a:rPr>
              <a:t>Evidence collection</a:t>
            </a:r>
          </a:p>
          <a:p>
            <a:pPr algn="ctr">
              <a:spcAft>
                <a:spcPts val="0"/>
              </a:spcAft>
            </a:pPr>
            <a:r>
              <a:rPr sz="850" b="0">
                <a:solidFill>
                  <a:srgbClr val="7E6A64"/>
                </a:solidFill>
                <a:latin typeface="Red Hat Mono"/>
              </a:rPr>
              <a:t>Lab 05</a:t>
            </a:r>
          </a:p>
        </p:txBody>
      </p:sp>
      <p:sp>
        <p:nvSpPr>
          <p:cNvPr id="17" name="Rounded Rectangle 16"/>
          <p:cNvSpPr/>
          <p:nvPr/>
        </p:nvSpPr>
        <p:spPr>
          <a:xfrm>
            <a:off x="2194560" y="1828800"/>
            <a:ext cx="7802575" cy="914400"/>
          </a:xfrm>
          <a:prstGeom prst="roundRect">
            <a:avLst>
              <a:gd name="adj" fmla="val 10000"/>
            </a:avLst>
          </a:prstGeom>
          <a:solidFill>
            <a:srgbClr val="FFFFFF"/>
          </a:solidFill>
          <a:ln w="12700">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395728" y="1874520"/>
            <a:ext cx="6705295" cy="914400"/>
          </a:xfrm>
          <a:prstGeom prst="rect">
            <a:avLst/>
          </a:prstGeom>
          <a:noFill/>
        </p:spPr>
        <p:txBody>
          <a:bodyPr wrap="square">
            <a:spAutoFit/>
          </a:bodyPr>
          <a:lstStyle/>
          <a:p>
            <a:pPr algn="l">
              <a:spcAft>
                <a:spcPts val="200"/>
              </a:spcAft>
            </a:pPr>
            <a:r>
              <a:rPr sz="1250" b="1">
                <a:solidFill>
                  <a:srgbClr val="1B1211"/>
                </a:solidFill>
                <a:latin typeface="Red Hat Display"/>
              </a:rPr>
              <a:t>Mission applications</a:t>
            </a:r>
          </a:p>
          <a:p>
            <a:pPr algn="l">
              <a:spcAft>
                <a:spcPts val="0"/>
              </a:spcAft>
            </a:pPr>
            <a:r>
              <a:rPr sz="950" b="0">
                <a:solidFill>
                  <a:srgbClr val="54423E"/>
                </a:solidFill>
                <a:latin typeface="Red Hat Text"/>
              </a:rPr>
              <a:t>Correspondence intake · Notice drafting · Case summarization · Guidance assistant</a:t>
            </a:r>
          </a:p>
        </p:txBody>
      </p:sp>
      <p:sp>
        <p:nvSpPr>
          <p:cNvPr id="19" name="Oval 18"/>
          <p:cNvSpPr/>
          <p:nvPr/>
        </p:nvSpPr>
        <p:spPr>
          <a:xfrm>
            <a:off x="2423160" y="2487168"/>
            <a:ext cx="91440" cy="91440"/>
          </a:xfrm>
          <a:prstGeom prst="ellipse">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4572000" y="2487168"/>
            <a:ext cx="91440" cy="91440"/>
          </a:xfrm>
          <a:prstGeom prst="ellipse">
            <a:avLst/>
          </a:prstGeom>
          <a:solidFill>
            <a:srgbClr val="286C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720840" y="2487168"/>
            <a:ext cx="91440" cy="91440"/>
          </a:xfrm>
          <a:prstGeom prst="ellipse">
            <a:avLst/>
          </a:prstGeom>
          <a:solidFill>
            <a:srgbClr val="9662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8869680" y="2487168"/>
            <a:ext cx="91440" cy="91440"/>
          </a:xfrm>
          <a:prstGeom prst="ellipse">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2194560" y="2907792"/>
            <a:ext cx="7802575" cy="1207008"/>
          </a:xfrm>
          <a:prstGeom prst="roundRect">
            <a:avLst>
              <a:gd name="adj" fmla="val 10000"/>
            </a:avLst>
          </a:prstGeom>
          <a:solidFill>
            <a:srgbClr val="FBEAE8"/>
          </a:solidFill>
          <a:ln w="15875">
            <a:solidFill>
              <a:srgbClr val="CC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2395728" y="2953512"/>
            <a:ext cx="6705295" cy="1207008"/>
          </a:xfrm>
          <a:prstGeom prst="rect">
            <a:avLst/>
          </a:prstGeom>
          <a:noFill/>
        </p:spPr>
        <p:txBody>
          <a:bodyPr wrap="square">
            <a:spAutoFit/>
          </a:bodyPr>
          <a:lstStyle/>
          <a:p>
            <a:pPr algn="l">
              <a:spcAft>
                <a:spcPts val="200"/>
              </a:spcAft>
            </a:pPr>
            <a:r>
              <a:rPr sz="1250" b="1">
                <a:solidFill>
                  <a:srgbClr val="1B1211"/>
                </a:solidFill>
                <a:latin typeface="Red Hat Display"/>
              </a:rPr>
              <a:t>Red Hat OpenShift AI</a:t>
            </a:r>
          </a:p>
          <a:p>
            <a:pPr algn="l">
              <a:spcAft>
                <a:spcPts val="0"/>
              </a:spcAft>
            </a:pPr>
            <a:r>
              <a:rPr sz="950" b="0">
                <a:solidFill>
                  <a:srgbClr val="54423E"/>
                </a:solidFill>
                <a:latin typeface="Red Hat Text"/>
              </a:rPr>
              <a:t/>
            </a:r>
          </a:p>
        </p:txBody>
      </p:sp>
      <p:sp>
        <p:nvSpPr>
          <p:cNvPr id="25" name="TextBox 24"/>
          <p:cNvSpPr txBox="1"/>
          <p:nvPr/>
        </p:nvSpPr>
        <p:spPr>
          <a:xfrm>
            <a:off x="8762695" y="2962656"/>
            <a:ext cx="1143000" cy="228600"/>
          </a:xfrm>
          <a:prstGeom prst="rect">
            <a:avLst/>
          </a:prstGeom>
          <a:noFill/>
        </p:spPr>
        <p:txBody>
          <a:bodyPr wrap="square">
            <a:spAutoFit/>
          </a:bodyPr>
          <a:lstStyle/>
          <a:p>
            <a:pPr algn="r">
              <a:spcAft>
                <a:spcPts val="0"/>
              </a:spcAft>
            </a:pPr>
            <a:r>
              <a:rPr sz="850" b="0">
                <a:solidFill>
                  <a:srgbClr val="7E6A64"/>
                </a:solidFill>
                <a:latin typeface="Red Hat Mono"/>
              </a:rPr>
              <a:t>Labs 02 · 03 · 04</a:t>
            </a:r>
          </a:p>
        </p:txBody>
      </p:sp>
      <p:sp>
        <p:nvSpPr>
          <p:cNvPr id="26" name="Rounded Rectangle 25"/>
          <p:cNvSpPr/>
          <p:nvPr/>
        </p:nvSpPr>
        <p:spPr>
          <a:xfrm>
            <a:off x="2395728" y="3364992"/>
            <a:ext cx="1790623" cy="566928"/>
          </a:xfrm>
          <a:prstGeom prst="roundRect">
            <a:avLst>
              <a:gd name="adj" fmla="val 14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468880" y="3383280"/>
            <a:ext cx="1680895" cy="530352"/>
          </a:xfrm>
          <a:prstGeom prst="rect">
            <a:avLst/>
          </a:prstGeom>
          <a:noFill/>
        </p:spPr>
        <p:txBody>
          <a:bodyPr wrap="square">
            <a:spAutoFit/>
          </a:bodyPr>
          <a:lstStyle/>
          <a:p>
            <a:pPr algn="l">
              <a:spcAft>
                <a:spcPts val="100"/>
              </a:spcAft>
            </a:pPr>
            <a:r>
              <a:rPr sz="1000" b="1">
                <a:solidFill>
                  <a:srgbClr val="1B1211"/>
                </a:solidFill>
                <a:latin typeface="Red Hat Display"/>
              </a:rPr>
              <a:t>Model serving</a:t>
            </a:r>
          </a:p>
          <a:p>
            <a:pPr algn="l">
              <a:spcAft>
                <a:spcPts val="0"/>
              </a:spcAft>
            </a:pPr>
            <a:r>
              <a:rPr sz="850" b="0">
                <a:solidFill>
                  <a:srgbClr val="7E6A64"/>
                </a:solidFill>
                <a:latin typeface="Red Hat Text"/>
              </a:rPr>
              <a:t>KServe + vLLM</a:t>
            </a:r>
          </a:p>
        </p:txBody>
      </p:sp>
      <p:sp>
        <p:nvSpPr>
          <p:cNvPr id="28" name="Rounded Rectangle 27"/>
          <p:cNvSpPr/>
          <p:nvPr/>
        </p:nvSpPr>
        <p:spPr>
          <a:xfrm>
            <a:off x="4268647" y="3364992"/>
            <a:ext cx="1790623" cy="566928"/>
          </a:xfrm>
          <a:prstGeom prst="roundRect">
            <a:avLst>
              <a:gd name="adj" fmla="val 14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341799" y="3383280"/>
            <a:ext cx="1680895" cy="530352"/>
          </a:xfrm>
          <a:prstGeom prst="rect">
            <a:avLst/>
          </a:prstGeom>
          <a:noFill/>
        </p:spPr>
        <p:txBody>
          <a:bodyPr wrap="square">
            <a:spAutoFit/>
          </a:bodyPr>
          <a:lstStyle/>
          <a:p>
            <a:pPr algn="l">
              <a:spcAft>
                <a:spcPts val="100"/>
              </a:spcAft>
            </a:pPr>
            <a:r>
              <a:rPr sz="1000" b="1">
                <a:solidFill>
                  <a:srgbClr val="1B1211"/>
                </a:solidFill>
                <a:latin typeface="Red Hat Display"/>
              </a:rPr>
              <a:t>Pipelines</a:t>
            </a:r>
          </a:p>
          <a:p>
            <a:pPr algn="l">
              <a:spcAft>
                <a:spcPts val="0"/>
              </a:spcAft>
            </a:pPr>
            <a:r>
              <a:rPr sz="850" b="0">
                <a:solidFill>
                  <a:srgbClr val="7E6A64"/>
                </a:solidFill>
                <a:latin typeface="Red Hat Text"/>
              </a:rPr>
              <a:t>tune · eval · promote</a:t>
            </a:r>
          </a:p>
        </p:txBody>
      </p:sp>
      <p:sp>
        <p:nvSpPr>
          <p:cNvPr id="30" name="Rounded Rectangle 29"/>
          <p:cNvSpPr/>
          <p:nvPr/>
        </p:nvSpPr>
        <p:spPr>
          <a:xfrm>
            <a:off x="6141567" y="3364992"/>
            <a:ext cx="1790623" cy="566928"/>
          </a:xfrm>
          <a:prstGeom prst="roundRect">
            <a:avLst>
              <a:gd name="adj" fmla="val 14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214719" y="3383280"/>
            <a:ext cx="1680895" cy="530352"/>
          </a:xfrm>
          <a:prstGeom prst="rect">
            <a:avLst/>
          </a:prstGeom>
          <a:noFill/>
        </p:spPr>
        <p:txBody>
          <a:bodyPr wrap="square">
            <a:spAutoFit/>
          </a:bodyPr>
          <a:lstStyle/>
          <a:p>
            <a:pPr algn="l">
              <a:spcAft>
                <a:spcPts val="100"/>
              </a:spcAft>
            </a:pPr>
            <a:r>
              <a:rPr sz="1000" b="1">
                <a:solidFill>
                  <a:srgbClr val="1B1211"/>
                </a:solidFill>
                <a:latin typeface="Red Hat Display"/>
              </a:rPr>
              <a:t>Model registry</a:t>
            </a:r>
          </a:p>
          <a:p>
            <a:pPr algn="l">
              <a:spcAft>
                <a:spcPts val="0"/>
              </a:spcAft>
            </a:pPr>
            <a:r>
              <a:rPr sz="850" b="0">
                <a:solidFill>
                  <a:srgbClr val="7E6A64"/>
                </a:solidFill>
                <a:latin typeface="Red Hat Text"/>
              </a:rPr>
              <a:t>versions · approvals</a:t>
            </a:r>
          </a:p>
        </p:txBody>
      </p:sp>
      <p:sp>
        <p:nvSpPr>
          <p:cNvPr id="32" name="Rounded Rectangle 31"/>
          <p:cNvSpPr/>
          <p:nvPr/>
        </p:nvSpPr>
        <p:spPr>
          <a:xfrm>
            <a:off x="8014487" y="3364992"/>
            <a:ext cx="1790623" cy="566928"/>
          </a:xfrm>
          <a:prstGeom prst="roundRect">
            <a:avLst>
              <a:gd name="adj" fmla="val 14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087639" y="3383280"/>
            <a:ext cx="1680895" cy="530352"/>
          </a:xfrm>
          <a:prstGeom prst="rect">
            <a:avLst/>
          </a:prstGeom>
          <a:noFill/>
        </p:spPr>
        <p:txBody>
          <a:bodyPr wrap="square">
            <a:spAutoFit/>
          </a:bodyPr>
          <a:lstStyle/>
          <a:p>
            <a:pPr algn="l">
              <a:spcAft>
                <a:spcPts val="100"/>
              </a:spcAft>
            </a:pPr>
            <a:r>
              <a:rPr sz="1000" b="1">
                <a:solidFill>
                  <a:srgbClr val="1B1211"/>
                </a:solidFill>
                <a:latin typeface="Red Hat Display"/>
              </a:rPr>
              <a:t>Retrieval</a:t>
            </a:r>
          </a:p>
          <a:p>
            <a:pPr algn="l">
              <a:spcAft>
                <a:spcPts val="0"/>
              </a:spcAft>
            </a:pPr>
            <a:r>
              <a:rPr sz="850" b="0">
                <a:solidFill>
                  <a:srgbClr val="7E6A64"/>
                </a:solidFill>
                <a:latin typeface="Red Hat Text"/>
              </a:rPr>
              <a:t>vector store · citations</a:t>
            </a:r>
          </a:p>
        </p:txBody>
      </p:sp>
      <p:sp>
        <p:nvSpPr>
          <p:cNvPr id="34" name="Rounded Rectangle 33"/>
          <p:cNvSpPr/>
          <p:nvPr/>
        </p:nvSpPr>
        <p:spPr>
          <a:xfrm>
            <a:off x="2194560" y="4279392"/>
            <a:ext cx="7802575" cy="777240"/>
          </a:xfrm>
          <a:prstGeom prst="roundRect">
            <a:avLst>
              <a:gd name="adj" fmla="val 10000"/>
            </a:avLst>
          </a:prstGeom>
          <a:solidFill>
            <a:srgbClr val="FFFFFF"/>
          </a:solidFill>
          <a:ln w="12700">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2395728" y="4325112"/>
            <a:ext cx="6705295" cy="777240"/>
          </a:xfrm>
          <a:prstGeom prst="rect">
            <a:avLst/>
          </a:prstGeom>
          <a:noFill/>
        </p:spPr>
        <p:txBody>
          <a:bodyPr wrap="square">
            <a:spAutoFit/>
          </a:bodyPr>
          <a:lstStyle/>
          <a:p>
            <a:pPr algn="l">
              <a:spcAft>
                <a:spcPts val="200"/>
              </a:spcAft>
            </a:pPr>
            <a:r>
              <a:rPr sz="1250" b="1">
                <a:solidFill>
                  <a:srgbClr val="1B1211"/>
                </a:solidFill>
                <a:latin typeface="Red Hat Display"/>
              </a:rPr>
              <a:t>Red Hat OpenShift</a:t>
            </a:r>
          </a:p>
          <a:p>
            <a:pPr algn="l">
              <a:spcAft>
                <a:spcPts val="0"/>
              </a:spcAft>
            </a:pPr>
            <a:r>
              <a:rPr sz="950" b="0">
                <a:solidFill>
                  <a:srgbClr val="54423E"/>
                </a:solidFill>
                <a:latin typeface="Red Hat Text"/>
              </a:rPr>
              <a:t>Scheduling · GPU partitioning · network policy · multi-site placement · GitOps delivery</a:t>
            </a:r>
          </a:p>
        </p:txBody>
      </p:sp>
      <p:sp>
        <p:nvSpPr>
          <p:cNvPr id="36" name="Rounded Rectangle 35"/>
          <p:cNvSpPr/>
          <p:nvPr/>
        </p:nvSpPr>
        <p:spPr>
          <a:xfrm>
            <a:off x="2194560" y="5221224"/>
            <a:ext cx="7802575" cy="914400"/>
          </a:xfrm>
          <a:prstGeom prst="roundRect">
            <a:avLst>
              <a:gd name="adj" fmla="val 10000"/>
            </a:avLst>
          </a:prstGeom>
          <a:solidFill>
            <a:srgbClr val="FFFFFF"/>
          </a:solidFill>
          <a:ln w="12700">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2395728" y="5266944"/>
            <a:ext cx="6705295" cy="914400"/>
          </a:xfrm>
          <a:prstGeom prst="rect">
            <a:avLst/>
          </a:prstGeom>
          <a:noFill/>
        </p:spPr>
        <p:txBody>
          <a:bodyPr wrap="square">
            <a:spAutoFit/>
          </a:bodyPr>
          <a:lstStyle/>
          <a:p>
            <a:pPr algn="l">
              <a:spcAft>
                <a:spcPts val="200"/>
              </a:spcAft>
            </a:pPr>
            <a:r>
              <a:rPr sz="1250" b="1">
                <a:solidFill>
                  <a:srgbClr val="1B1211"/>
                </a:solidFill>
                <a:latin typeface="Red Hat Display"/>
              </a:rPr>
              <a:t>Red Hat Enterprise Linux · AI Inference Server</a:t>
            </a:r>
          </a:p>
          <a:p>
            <a:pPr algn="l">
              <a:spcAft>
                <a:spcPts val="300"/>
              </a:spcAft>
            </a:pPr>
            <a:r>
              <a:rPr sz="950" b="0">
                <a:solidFill>
                  <a:srgbClr val="54423E"/>
                </a:solidFill>
                <a:latin typeface="Red Hat Text"/>
              </a:rPr>
              <a:t>Bare metal GPU nodes · virtualized datacenter · accredited cloud · classified enclave</a:t>
            </a:r>
          </a:p>
          <a:p>
            <a:pPr algn="l">
              <a:spcAft>
                <a:spcPts val="0"/>
              </a:spcAft>
            </a:pPr>
            <a:r>
              <a:rPr sz="850" b="1">
                <a:solidFill>
                  <a:srgbClr val="286C88"/>
                </a:solidFill>
                <a:latin typeface="Red Hat Text"/>
              </a:rPr>
              <a:t>Tested with the hardware: mainframes · TPM · PIV/CAC cryptography</a:t>
            </a:r>
          </a:p>
        </p:txBody>
      </p:sp>
      <p:sp>
        <p:nvSpPr>
          <p:cNvPr id="38" name="TextBox 37"/>
          <p:cNvSpPr txBox="1"/>
          <p:nvPr/>
        </p:nvSpPr>
        <p:spPr>
          <a:xfrm>
            <a:off x="8762695" y="5276088"/>
            <a:ext cx="1143000" cy="228600"/>
          </a:xfrm>
          <a:prstGeom prst="rect">
            <a:avLst/>
          </a:prstGeom>
          <a:noFill/>
        </p:spPr>
        <p:txBody>
          <a:bodyPr wrap="square">
            <a:spAutoFit/>
          </a:bodyPr>
          <a:lstStyle/>
          <a:p>
            <a:pPr algn="r">
              <a:spcAft>
                <a:spcPts val="0"/>
              </a:spcAft>
            </a:pPr>
            <a:r>
              <a:rPr sz="850" b="0">
                <a:solidFill>
                  <a:srgbClr val="7E6A64"/>
                </a:solidFill>
                <a:latin typeface="Red Hat Mono"/>
              </a:rPr>
              <a:t>Lab 01</a:t>
            </a:r>
          </a:p>
        </p:txBody>
      </p:sp>
      <p:sp>
        <p:nvSpPr>
          <p:cNvPr id="39" name="Rounded Rectangle 38"/>
          <p:cNvSpPr/>
          <p:nvPr/>
        </p:nvSpPr>
        <p:spPr>
          <a:xfrm>
            <a:off x="8579815" y="5678424"/>
            <a:ext cx="548640" cy="329184"/>
          </a:xfrm>
          <a:prstGeom prst="roundRect">
            <a:avLst>
              <a:gd name="adj" fmla="val 15000"/>
            </a:avLst>
          </a:prstGeom>
          <a:solidFill>
            <a:srgbClr val="5442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850" b="1">
                <a:solidFill>
                  <a:srgbClr val="FFFFFF"/>
                </a:solidFill>
                <a:latin typeface="Red Hat Mono"/>
              </a:rPr>
              <a:t>GPU</a:t>
            </a:r>
          </a:p>
        </p:txBody>
      </p:sp>
      <p:sp>
        <p:nvSpPr>
          <p:cNvPr id="40" name="Rounded Rectangle 39"/>
          <p:cNvSpPr/>
          <p:nvPr/>
        </p:nvSpPr>
        <p:spPr>
          <a:xfrm>
            <a:off x="9238183" y="5678424"/>
            <a:ext cx="548640" cy="329184"/>
          </a:xfrm>
          <a:prstGeom prst="roundRect">
            <a:avLst>
              <a:gd name="adj" fmla="val 15000"/>
            </a:avLst>
          </a:prstGeom>
          <a:solidFill>
            <a:srgbClr val="5442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850" b="1">
                <a:solidFill>
                  <a:srgbClr val="FFFFFF"/>
                </a:solidFill>
                <a:latin typeface="Red Hat Mono"/>
              </a:rPr>
              <a:t>GPU</a:t>
            </a:r>
          </a:p>
        </p:txBody>
      </p:sp>
      <p:sp>
        <p:nvSpPr>
          <p:cNvPr id="41" name="Up Arrow 40"/>
          <p:cNvSpPr/>
          <p:nvPr/>
        </p:nvSpPr>
        <p:spPr>
          <a:xfrm>
            <a:off x="6013551" y="2761488"/>
            <a:ext cx="164592" cy="128016"/>
          </a:xfrm>
          <a:prstGeom prst="upArrow">
            <a:avLst/>
          </a:prstGeom>
          <a:solidFill>
            <a:srgbClr val="CFC2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Up Arrow 41"/>
          <p:cNvSpPr/>
          <p:nvPr/>
        </p:nvSpPr>
        <p:spPr>
          <a:xfrm>
            <a:off x="6013551" y="4133088"/>
            <a:ext cx="164592" cy="128016"/>
          </a:xfrm>
          <a:prstGeom prst="upArrow">
            <a:avLst/>
          </a:prstGeom>
          <a:solidFill>
            <a:srgbClr val="CFC2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Up Arrow 42"/>
          <p:cNvSpPr/>
          <p:nvPr/>
        </p:nvSpPr>
        <p:spPr>
          <a:xfrm>
            <a:off x="6013551" y="5074920"/>
            <a:ext cx="164592" cy="128016"/>
          </a:xfrm>
          <a:prstGeom prst="upArrow">
            <a:avLst/>
          </a:prstGeom>
          <a:solidFill>
            <a:srgbClr val="CFC2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DED5E9"/>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D2DCF7"/>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1E7A55"/>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D99A00"/>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0">
                <a:solidFill>
                  <a:srgbClr val="7E6A64"/>
                </a:solidFill>
                <a:latin typeface="Red Hat Mono"/>
              </a:rPr>
              <a:t>JUDGEMENT</a:t>
            </a:r>
          </a:p>
          <a:p>
            <a:pPr>
              <a:lnSpc>
                <a:spcPts val="691"/>
              </a:lnSpc>
              <a:spcBef>
                <a:spcPts val="0"/>
              </a:spcBef>
              <a:spcAft>
                <a:spcPts val="0"/>
              </a:spcAft>
            </a:pPr>
            <a:r>
              <a:rPr sz="700" b="1">
                <a:solidFill>
                  <a:srgbClr val="1B1211"/>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ADOPTION PATH</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Ninety days, then ninety more</a:t>
            </a:r>
          </a:p>
        </p:txBody>
      </p:sp>
      <p:sp>
        <p:nvSpPr>
          <p:cNvPr id="13" name="TextBox 12"/>
          <p:cNvSpPr txBox="1"/>
          <p:nvPr/>
        </p:nvSpPr>
        <p:spPr>
          <a:xfrm>
            <a:off x="777240" y="1536192"/>
            <a:ext cx="9692640" cy="457200"/>
          </a:xfrm>
          <a:prstGeom prst="rect">
            <a:avLst/>
          </a:prstGeom>
          <a:noFill/>
        </p:spPr>
        <p:txBody>
          <a:bodyPr wrap="square">
            <a:spAutoFit/>
          </a:bodyPr>
          <a:lstStyle/>
          <a:p>
            <a:pPr algn="l">
              <a:spcAft>
                <a:spcPts val="0"/>
              </a:spcAft>
            </a:pPr>
            <a:r>
              <a:rPr sz="1400" b="0">
                <a:solidFill>
                  <a:srgbClr val="54423E"/>
                </a:solidFill>
                <a:latin typeface="Red Hat Text"/>
              </a:rPr>
              <a:t>Nothing here requires a rewrite of a system of record.</a:t>
            </a:r>
          </a:p>
        </p:txBody>
      </p:sp>
      <p:cxnSp>
        <p:nvCxnSpPr>
          <p:cNvPr id="14" name="Connector 13"/>
          <p:cNvCxnSpPr/>
          <p:nvPr/>
        </p:nvCxnSpPr>
        <p:spPr>
          <a:xfrm>
            <a:off x="914400" y="2423160"/>
            <a:ext cx="10515600" cy="0"/>
          </a:xfrm>
          <a:prstGeom prst="line">
            <a:avLst/>
          </a:prstGeom>
          <a:ln w="25400">
            <a:solidFill>
              <a:srgbClr val="CFC2BE"/>
            </a:solidFill>
          </a:ln>
          <a:effectLst/>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1051560" y="2359152"/>
            <a:ext cx="3310128" cy="128016"/>
          </a:xfrm>
          <a:prstGeom prst="roundRect">
            <a:avLst>
              <a:gd name="adj" fmla="val 50000"/>
            </a:avLst>
          </a:prstGeom>
          <a:solidFill>
            <a:srgbClr val="286C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51560" y="1965960"/>
            <a:ext cx="3310128" cy="274320"/>
          </a:xfrm>
          <a:prstGeom prst="rect">
            <a:avLst/>
          </a:prstGeom>
          <a:noFill/>
        </p:spPr>
        <p:txBody>
          <a:bodyPr wrap="square">
            <a:spAutoFit/>
          </a:bodyPr>
          <a:lstStyle/>
          <a:p>
            <a:pPr algn="ctr">
              <a:spcAft>
                <a:spcPts val="0"/>
              </a:spcAft>
            </a:pPr>
            <a:r>
              <a:rPr sz="1200" b="1">
                <a:solidFill>
                  <a:srgbClr val="286C88"/>
                </a:solidFill>
                <a:latin typeface="Red Hat Mono"/>
              </a:rPr>
              <a:t>PROVE</a:t>
            </a:r>
          </a:p>
        </p:txBody>
      </p:sp>
      <p:sp>
        <p:nvSpPr>
          <p:cNvPr id="17" name="Rounded Rectangle 16"/>
          <p:cNvSpPr/>
          <p:nvPr/>
        </p:nvSpPr>
        <p:spPr>
          <a:xfrm>
            <a:off x="4498848" y="2359152"/>
            <a:ext cx="3310128" cy="128016"/>
          </a:xfrm>
          <a:prstGeom prst="roundRect">
            <a:avLst>
              <a:gd name="adj" fmla="val 50000"/>
            </a:avLst>
          </a:prstGeom>
          <a:solidFill>
            <a:srgbClr val="9662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498848" y="1965960"/>
            <a:ext cx="3310128" cy="274320"/>
          </a:xfrm>
          <a:prstGeom prst="rect">
            <a:avLst/>
          </a:prstGeom>
          <a:noFill/>
        </p:spPr>
        <p:txBody>
          <a:bodyPr wrap="square">
            <a:spAutoFit/>
          </a:bodyPr>
          <a:lstStyle/>
          <a:p>
            <a:pPr algn="ctr">
              <a:spcAft>
                <a:spcPts val="0"/>
              </a:spcAft>
            </a:pPr>
            <a:r>
              <a:rPr sz="1200" b="1">
                <a:solidFill>
                  <a:srgbClr val="96620A"/>
                </a:solidFill>
                <a:latin typeface="Red Hat Mono"/>
              </a:rPr>
              <a:t>GROUND</a:t>
            </a:r>
          </a:p>
        </p:txBody>
      </p:sp>
      <p:sp>
        <p:nvSpPr>
          <p:cNvPr id="19" name="Rounded Rectangle 18"/>
          <p:cNvSpPr/>
          <p:nvPr/>
        </p:nvSpPr>
        <p:spPr>
          <a:xfrm>
            <a:off x="7946136" y="2359152"/>
            <a:ext cx="3310128" cy="128016"/>
          </a:xfrm>
          <a:prstGeom prst="roundRect">
            <a:avLst>
              <a:gd name="adj" fmla="val 50000"/>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946136" y="1965960"/>
            <a:ext cx="3310128" cy="274320"/>
          </a:xfrm>
          <a:prstGeom prst="rect">
            <a:avLst/>
          </a:prstGeom>
          <a:noFill/>
        </p:spPr>
        <p:txBody>
          <a:bodyPr wrap="square">
            <a:spAutoFit/>
          </a:bodyPr>
          <a:lstStyle/>
          <a:p>
            <a:pPr algn="ctr">
              <a:spcAft>
                <a:spcPts val="0"/>
              </a:spcAft>
            </a:pPr>
            <a:r>
              <a:rPr sz="1200" b="1">
                <a:solidFill>
                  <a:srgbClr val="CC0000"/>
                </a:solidFill>
                <a:latin typeface="Red Hat Mono"/>
              </a:rPr>
              <a:t>SCALE</a:t>
            </a:r>
          </a:p>
        </p:txBody>
      </p:sp>
      <p:sp>
        <p:nvSpPr>
          <p:cNvPr id="21" name="Oval 20"/>
          <p:cNvSpPr/>
          <p:nvPr/>
        </p:nvSpPr>
        <p:spPr>
          <a:xfrm>
            <a:off x="987552" y="2359152"/>
            <a:ext cx="128016" cy="128016"/>
          </a:xfrm>
          <a:prstGeom prst="ellipse">
            <a:avLst/>
          </a:prstGeom>
          <a:solidFill>
            <a:srgbClr val="FFFFFF"/>
          </a:solidFill>
          <a:ln w="19050">
            <a:solidFill>
              <a:srgbClr val="5442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8640" y="2551176"/>
            <a:ext cx="1005840" cy="219456"/>
          </a:xfrm>
          <a:prstGeom prst="rect">
            <a:avLst/>
          </a:prstGeom>
          <a:noFill/>
        </p:spPr>
        <p:txBody>
          <a:bodyPr wrap="square">
            <a:spAutoFit/>
          </a:bodyPr>
          <a:lstStyle/>
          <a:p>
            <a:pPr algn="ctr">
              <a:spcAft>
                <a:spcPts val="0"/>
              </a:spcAft>
            </a:pPr>
            <a:r>
              <a:rPr sz="900" b="0">
                <a:solidFill>
                  <a:srgbClr val="7E6A64"/>
                </a:solidFill>
                <a:latin typeface="Red Hat Mono"/>
              </a:rPr>
              <a:t>day 0</a:t>
            </a:r>
          </a:p>
        </p:txBody>
      </p:sp>
      <p:sp>
        <p:nvSpPr>
          <p:cNvPr id="23" name="Oval 22"/>
          <p:cNvSpPr/>
          <p:nvPr/>
        </p:nvSpPr>
        <p:spPr>
          <a:xfrm>
            <a:off x="4434840" y="2359152"/>
            <a:ext cx="128016" cy="128016"/>
          </a:xfrm>
          <a:prstGeom prst="ellipse">
            <a:avLst/>
          </a:prstGeom>
          <a:solidFill>
            <a:srgbClr val="FFFFFF"/>
          </a:solidFill>
          <a:ln w="19050">
            <a:solidFill>
              <a:srgbClr val="5442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995928" y="2551176"/>
            <a:ext cx="1005840" cy="219456"/>
          </a:xfrm>
          <a:prstGeom prst="rect">
            <a:avLst/>
          </a:prstGeom>
          <a:noFill/>
        </p:spPr>
        <p:txBody>
          <a:bodyPr wrap="square">
            <a:spAutoFit/>
          </a:bodyPr>
          <a:lstStyle/>
          <a:p>
            <a:pPr algn="ctr">
              <a:spcAft>
                <a:spcPts val="0"/>
              </a:spcAft>
            </a:pPr>
            <a:r>
              <a:rPr sz="900" b="0">
                <a:solidFill>
                  <a:srgbClr val="7E6A64"/>
                </a:solidFill>
                <a:latin typeface="Red Hat Mono"/>
              </a:rPr>
              <a:t>day 90</a:t>
            </a:r>
          </a:p>
        </p:txBody>
      </p:sp>
      <p:sp>
        <p:nvSpPr>
          <p:cNvPr id="25" name="Oval 24"/>
          <p:cNvSpPr/>
          <p:nvPr/>
        </p:nvSpPr>
        <p:spPr>
          <a:xfrm>
            <a:off x="7882128" y="2359152"/>
            <a:ext cx="128016" cy="128016"/>
          </a:xfrm>
          <a:prstGeom prst="ellipse">
            <a:avLst/>
          </a:prstGeom>
          <a:solidFill>
            <a:srgbClr val="FFFFFF"/>
          </a:solidFill>
          <a:ln w="19050">
            <a:solidFill>
              <a:srgbClr val="5442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443216" y="2551176"/>
            <a:ext cx="1005840" cy="219456"/>
          </a:xfrm>
          <a:prstGeom prst="rect">
            <a:avLst/>
          </a:prstGeom>
          <a:noFill/>
        </p:spPr>
        <p:txBody>
          <a:bodyPr wrap="square">
            <a:spAutoFit/>
          </a:bodyPr>
          <a:lstStyle/>
          <a:p>
            <a:pPr algn="ctr">
              <a:spcAft>
                <a:spcPts val="0"/>
              </a:spcAft>
            </a:pPr>
            <a:r>
              <a:rPr sz="900" b="0">
                <a:solidFill>
                  <a:srgbClr val="7E6A64"/>
                </a:solidFill>
                <a:latin typeface="Red Hat Mono"/>
              </a:rPr>
              <a:t>day 180</a:t>
            </a:r>
          </a:p>
        </p:txBody>
      </p:sp>
      <p:sp>
        <p:nvSpPr>
          <p:cNvPr id="27" name="Oval 26"/>
          <p:cNvSpPr/>
          <p:nvPr/>
        </p:nvSpPr>
        <p:spPr>
          <a:xfrm>
            <a:off x="11192256" y="2359152"/>
            <a:ext cx="128016" cy="128016"/>
          </a:xfrm>
          <a:prstGeom prst="ellipse">
            <a:avLst/>
          </a:prstGeom>
          <a:solidFill>
            <a:srgbClr val="FFFFFF"/>
          </a:solidFill>
          <a:ln w="19050">
            <a:solidFill>
              <a:srgbClr val="5442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753344" y="2551176"/>
            <a:ext cx="1005840" cy="219456"/>
          </a:xfrm>
          <a:prstGeom prst="rect">
            <a:avLst/>
          </a:prstGeom>
          <a:noFill/>
        </p:spPr>
        <p:txBody>
          <a:bodyPr wrap="square">
            <a:spAutoFit/>
          </a:bodyPr>
          <a:lstStyle/>
          <a:p>
            <a:pPr algn="ctr">
              <a:spcAft>
                <a:spcPts val="0"/>
              </a:spcAft>
            </a:pPr>
            <a:r>
              <a:rPr sz="900" b="0">
                <a:solidFill>
                  <a:srgbClr val="7E6A64"/>
                </a:solidFill>
                <a:latin typeface="Red Hat Mono"/>
              </a:rPr>
              <a:t>day 270+</a:t>
            </a:r>
          </a:p>
        </p:txBody>
      </p:sp>
      <p:sp>
        <p:nvSpPr>
          <p:cNvPr id="29" name="Rounded Rectangle 28"/>
          <p:cNvSpPr/>
          <p:nvPr/>
        </p:nvSpPr>
        <p:spPr>
          <a:xfrm>
            <a:off x="777240" y="3154680"/>
            <a:ext cx="3447288" cy="384048"/>
          </a:xfrm>
          <a:prstGeom prst="roundRect">
            <a:avLst>
              <a:gd name="adj" fmla="val 18000"/>
            </a:avLst>
          </a:prstGeom>
          <a:solidFill>
            <a:srgbClr val="E7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23544" y="3191256"/>
            <a:ext cx="3172968" cy="310896"/>
          </a:xfrm>
          <a:prstGeom prst="rect">
            <a:avLst/>
          </a:prstGeom>
          <a:noFill/>
        </p:spPr>
        <p:txBody>
          <a:bodyPr wrap="square">
            <a:spAutoFit/>
          </a:bodyPr>
          <a:lstStyle/>
          <a:p>
            <a:pPr algn="l">
              <a:spcAft>
                <a:spcPts val="0"/>
              </a:spcAft>
            </a:pPr>
            <a:r>
              <a:rPr sz="1250" b="1">
                <a:solidFill>
                  <a:srgbClr val="286C88"/>
                </a:solidFill>
                <a:latin typeface="Red Hat Display"/>
              </a:rPr>
              <a:t>Prove — days 0–90</a:t>
            </a:r>
          </a:p>
        </p:txBody>
      </p:sp>
      <p:sp>
        <p:nvSpPr>
          <p:cNvPr id="31" name="TextBox 30"/>
          <p:cNvSpPr txBox="1"/>
          <p:nvPr/>
        </p:nvSpPr>
        <p:spPr>
          <a:xfrm>
            <a:off x="923544" y="3630168"/>
            <a:ext cx="3172968" cy="2377440"/>
          </a:xfrm>
          <a:prstGeom prst="rect">
            <a:avLst/>
          </a:prstGeom>
          <a:noFill/>
        </p:spPr>
        <p:txBody>
          <a:bodyPr wrap="square">
            <a:spAutoFit/>
          </a:bodyPr>
          <a:lstStyle/>
          <a:p>
            <a:pPr algn="l">
              <a:spcAft>
                <a:spcPts val="500"/>
              </a:spcAft>
            </a:pPr>
            <a:r>
              <a:rPr sz="1100" b="0">
                <a:solidFill>
                  <a:srgbClr val="54423E"/>
                </a:solidFill>
                <a:latin typeface="Red Hat Text"/>
              </a:rPr>
              <a:t>•  One endpoint on AI Inference Server</a:t>
            </a:r>
          </a:p>
          <a:p>
            <a:pPr algn="l">
              <a:spcAft>
                <a:spcPts val="500"/>
              </a:spcAft>
            </a:pPr>
            <a:r>
              <a:rPr sz="1100" b="0">
                <a:solidFill>
                  <a:srgbClr val="54423E"/>
                </a:solidFill>
                <a:latin typeface="Red Hat Text"/>
              </a:rPr>
              <a:t>•  Accelerator capacity plan</a:t>
            </a:r>
          </a:p>
          <a:p>
            <a:pPr algn="l">
              <a:spcAft>
                <a:spcPts val="500"/>
              </a:spcAft>
            </a:pPr>
            <a:r>
              <a:rPr sz="1100" b="0">
                <a:solidFill>
                  <a:srgbClr val="54423E"/>
                </a:solidFill>
                <a:latin typeface="Red Hat Text"/>
              </a:rPr>
              <a:t>•  Data classes agreed in writing</a:t>
            </a:r>
          </a:p>
          <a:p>
            <a:pPr algn="l">
              <a:spcAft>
                <a:spcPts val="500"/>
              </a:spcAft>
            </a:pPr>
            <a:r>
              <a:rPr sz="1100" b="0">
                <a:solidFill>
                  <a:srgbClr val="54423E"/>
                </a:solidFill>
                <a:latin typeface="Red Hat Text"/>
              </a:rPr>
              <a:t>•  One workflow with a reviewer</a:t>
            </a:r>
          </a:p>
          <a:p>
            <a:pPr algn="l">
              <a:spcAft>
                <a:spcPts val="500"/>
              </a:spcAft>
            </a:pPr>
            <a:r>
              <a:rPr sz="1100" b="0">
                <a:solidFill>
                  <a:srgbClr val="54423E"/>
                </a:solidFill>
                <a:latin typeface="Red Hat Text"/>
              </a:rPr>
              <a:t>•  Baseline measured first</a:t>
            </a:r>
          </a:p>
        </p:txBody>
      </p:sp>
      <p:sp>
        <p:nvSpPr>
          <p:cNvPr id="32" name="Rounded Rectangle 31"/>
          <p:cNvSpPr/>
          <p:nvPr/>
        </p:nvSpPr>
        <p:spPr>
          <a:xfrm>
            <a:off x="4370832" y="3154680"/>
            <a:ext cx="3447288" cy="384048"/>
          </a:xfrm>
          <a:prstGeom prst="roundRect">
            <a:avLst>
              <a:gd name="adj" fmla="val 18000"/>
            </a:avLst>
          </a:prstGeom>
          <a:solidFill>
            <a:srgbClr val="F8EF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4517136" y="3191256"/>
            <a:ext cx="3172968" cy="310896"/>
          </a:xfrm>
          <a:prstGeom prst="rect">
            <a:avLst/>
          </a:prstGeom>
          <a:noFill/>
        </p:spPr>
        <p:txBody>
          <a:bodyPr wrap="square">
            <a:spAutoFit/>
          </a:bodyPr>
          <a:lstStyle/>
          <a:p>
            <a:pPr algn="l">
              <a:spcAft>
                <a:spcPts val="0"/>
              </a:spcAft>
            </a:pPr>
            <a:r>
              <a:rPr sz="1250" b="1">
                <a:solidFill>
                  <a:srgbClr val="96620A"/>
                </a:solidFill>
                <a:latin typeface="Red Hat Display"/>
              </a:rPr>
              <a:t>Ground — days 90–180</a:t>
            </a:r>
          </a:p>
        </p:txBody>
      </p:sp>
      <p:sp>
        <p:nvSpPr>
          <p:cNvPr id="34" name="TextBox 33"/>
          <p:cNvSpPr txBox="1"/>
          <p:nvPr/>
        </p:nvSpPr>
        <p:spPr>
          <a:xfrm>
            <a:off x="4517136" y="3630168"/>
            <a:ext cx="3172968" cy="2377440"/>
          </a:xfrm>
          <a:prstGeom prst="rect">
            <a:avLst/>
          </a:prstGeom>
          <a:noFill/>
        </p:spPr>
        <p:txBody>
          <a:bodyPr wrap="square">
            <a:spAutoFit/>
          </a:bodyPr>
          <a:lstStyle/>
          <a:p>
            <a:pPr algn="l">
              <a:spcAft>
                <a:spcPts val="500"/>
              </a:spcAft>
            </a:pPr>
            <a:r>
              <a:rPr sz="1100" b="0">
                <a:solidFill>
                  <a:srgbClr val="54423E"/>
                </a:solidFill>
                <a:latin typeface="Red Hat Text"/>
              </a:rPr>
              <a:t>•  Serving on OpenShift AI</a:t>
            </a:r>
          </a:p>
          <a:p>
            <a:pPr algn="l">
              <a:spcAft>
                <a:spcPts val="500"/>
              </a:spcAft>
            </a:pPr>
            <a:r>
              <a:rPr sz="1100" b="0">
                <a:solidFill>
                  <a:srgbClr val="54423E"/>
                </a:solidFill>
                <a:latin typeface="Red Hat Text"/>
              </a:rPr>
              <a:t>•  Retrieval over your guidance</a:t>
            </a:r>
          </a:p>
          <a:p>
            <a:pPr algn="l">
              <a:spcAft>
                <a:spcPts val="500"/>
              </a:spcAft>
            </a:pPr>
            <a:r>
              <a:rPr sz="1100" b="0">
                <a:solidFill>
                  <a:srgbClr val="54423E"/>
                </a:solidFill>
                <a:latin typeface="Red Hat Text"/>
              </a:rPr>
              <a:t>•  Tune on agency vocabulary</a:t>
            </a:r>
          </a:p>
          <a:p>
            <a:pPr algn="l">
              <a:spcAft>
                <a:spcPts val="500"/>
              </a:spcAft>
            </a:pPr>
            <a:r>
              <a:rPr sz="1100" b="0">
                <a:solidFill>
                  <a:srgbClr val="54423E"/>
                </a:solidFill>
                <a:latin typeface="Red Hat Text"/>
              </a:rPr>
              <a:t>•  Drift and compliance wired</a:t>
            </a:r>
          </a:p>
          <a:p>
            <a:pPr algn="l">
              <a:spcAft>
                <a:spcPts val="500"/>
              </a:spcAft>
            </a:pPr>
            <a:r>
              <a:rPr sz="1100" b="0">
                <a:solidFill>
                  <a:srgbClr val="54423E"/>
                </a:solidFill>
                <a:latin typeface="Red Hat Text"/>
              </a:rPr>
              <a:t>•  Provisioning automated</a:t>
            </a:r>
          </a:p>
        </p:txBody>
      </p:sp>
      <p:sp>
        <p:nvSpPr>
          <p:cNvPr id="35" name="Rounded Rectangle 34"/>
          <p:cNvSpPr/>
          <p:nvPr/>
        </p:nvSpPr>
        <p:spPr>
          <a:xfrm>
            <a:off x="7964424" y="3154680"/>
            <a:ext cx="3447288" cy="384048"/>
          </a:xfrm>
          <a:prstGeom prst="roundRect">
            <a:avLst>
              <a:gd name="adj" fmla="val 18000"/>
            </a:avLst>
          </a:prstGeom>
          <a:solidFill>
            <a:srgbClr val="FBEA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110728" y="3191256"/>
            <a:ext cx="3172968" cy="310896"/>
          </a:xfrm>
          <a:prstGeom prst="rect">
            <a:avLst/>
          </a:prstGeom>
          <a:noFill/>
        </p:spPr>
        <p:txBody>
          <a:bodyPr wrap="square">
            <a:spAutoFit/>
          </a:bodyPr>
          <a:lstStyle/>
          <a:p>
            <a:pPr algn="l">
              <a:spcAft>
                <a:spcPts val="0"/>
              </a:spcAft>
            </a:pPr>
            <a:r>
              <a:rPr sz="1250" b="1">
                <a:solidFill>
                  <a:srgbClr val="A30000"/>
                </a:solidFill>
                <a:latin typeface="Red Hat Display"/>
              </a:rPr>
              <a:t>Scale — days 180+</a:t>
            </a:r>
          </a:p>
        </p:txBody>
      </p:sp>
      <p:sp>
        <p:nvSpPr>
          <p:cNvPr id="37" name="TextBox 36"/>
          <p:cNvSpPr txBox="1"/>
          <p:nvPr/>
        </p:nvSpPr>
        <p:spPr>
          <a:xfrm>
            <a:off x="8110728" y="3630168"/>
            <a:ext cx="3172968" cy="2377440"/>
          </a:xfrm>
          <a:prstGeom prst="rect">
            <a:avLst/>
          </a:prstGeom>
          <a:noFill/>
        </p:spPr>
        <p:txBody>
          <a:bodyPr wrap="square">
            <a:spAutoFit/>
          </a:bodyPr>
          <a:lstStyle/>
          <a:p>
            <a:pPr algn="l">
              <a:spcAft>
                <a:spcPts val="500"/>
              </a:spcAft>
            </a:pPr>
            <a:r>
              <a:rPr sz="1100" b="0">
                <a:solidFill>
                  <a:srgbClr val="54423E"/>
                </a:solidFill>
                <a:latin typeface="Red Hat Text"/>
              </a:rPr>
              <a:t>•  Registry with real approvals</a:t>
            </a:r>
          </a:p>
          <a:p>
            <a:pPr algn="l">
              <a:spcAft>
                <a:spcPts val="500"/>
              </a:spcAft>
            </a:pPr>
            <a:r>
              <a:rPr sz="1100" b="0">
                <a:solidFill>
                  <a:srgbClr val="54423E"/>
                </a:solidFill>
                <a:latin typeface="Red Hat Text"/>
              </a:rPr>
              <a:t>•  Workflows two to five</a:t>
            </a:r>
          </a:p>
          <a:p>
            <a:pPr algn="l">
              <a:spcAft>
                <a:spcPts val="500"/>
              </a:spcAft>
            </a:pPr>
            <a:r>
              <a:rPr sz="1100" b="0">
                <a:solidFill>
                  <a:srgbClr val="54423E"/>
                </a:solidFill>
                <a:latin typeface="Red Hat Text"/>
              </a:rPr>
              <a:t>•  Filing-season rehearsal</a:t>
            </a:r>
          </a:p>
          <a:p>
            <a:pPr algn="l">
              <a:spcAft>
                <a:spcPts val="500"/>
              </a:spcAft>
            </a:pPr>
            <a:r>
              <a:rPr sz="1100" b="0">
                <a:solidFill>
                  <a:srgbClr val="54423E"/>
                </a:solidFill>
                <a:latin typeface="Red Hat Text"/>
              </a:rPr>
              <a:t>•  Extend to the enclave</a:t>
            </a:r>
          </a:p>
          <a:p>
            <a:pPr algn="l">
              <a:spcAft>
                <a:spcPts val="500"/>
              </a:spcAft>
            </a:pPr>
            <a:r>
              <a:rPr sz="1100" b="0">
                <a:solidFill>
                  <a:srgbClr val="54423E"/>
                </a:solidFill>
                <a:latin typeface="Red Hat Text"/>
              </a:rPr>
              <a:t>•  Report in mission terms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D2DCF7"/>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D2E4DD"/>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F7EBCC"/>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F3D9CE"/>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F5CCCC"/>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0">
                <a:solidFill>
                  <a:srgbClr val="7E6A64"/>
                </a:solidFill>
                <a:latin typeface="Red Hat Mono"/>
              </a:rPr>
              <a:t>KNOWLEDGE</a:t>
            </a:r>
          </a:p>
          <a:p>
            <a:pPr>
              <a:lnSpc>
                <a:spcPts val="691"/>
              </a:lnSpc>
              <a:spcBef>
                <a:spcPts val="0"/>
              </a:spcBef>
              <a:spcAft>
                <a:spcPts val="0"/>
              </a:spcAft>
            </a:pPr>
            <a:r>
              <a:rPr sz="700" b="0">
                <a:solidFill>
                  <a:srgbClr val="7E6A64"/>
                </a:solidFill>
                <a:latin typeface="Red Hat Mono"/>
              </a:rPr>
              <a:t>INFORMATION</a:t>
            </a:r>
          </a:p>
          <a:p>
            <a:pPr>
              <a:lnSpc>
                <a:spcPts val="691"/>
              </a:lnSpc>
              <a:spcBef>
                <a:spcPts val="0"/>
              </a:spcBef>
              <a:spcAft>
                <a:spcPts val="0"/>
              </a:spcAft>
            </a:pPr>
            <a:r>
              <a:rPr sz="700" b="0">
                <a:solidFill>
                  <a:srgbClr val="7E6A64"/>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NEXT STEPS</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What happens after this hour</a:t>
            </a:r>
          </a:p>
        </p:txBody>
      </p:sp>
      <p:sp>
        <p:nvSpPr>
          <p:cNvPr id="13" name="Rectangle 12"/>
          <p:cNvSpPr/>
          <p:nvPr/>
        </p:nvSpPr>
        <p:spPr>
          <a:xfrm>
            <a:off x="777240" y="1828800"/>
            <a:ext cx="41148" cy="132588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23544" y="1783080"/>
            <a:ext cx="2307259" cy="1325880"/>
          </a:xfrm>
          <a:prstGeom prst="rect">
            <a:avLst/>
          </a:prstGeom>
          <a:noFill/>
        </p:spPr>
        <p:txBody>
          <a:bodyPr wrap="square">
            <a:spAutoFit/>
          </a:bodyPr>
          <a:lstStyle/>
          <a:p>
            <a:pPr algn="l">
              <a:spcAft>
                <a:spcPts val="300"/>
              </a:spcAft>
            </a:pPr>
            <a:r>
              <a:rPr sz="850" b="1">
                <a:solidFill>
                  <a:srgbClr val="7E6A64"/>
                </a:solidFill>
                <a:latin typeface="Red Hat Mono"/>
              </a:rPr>
              <a:t>STEP ZERO</a:t>
            </a:r>
          </a:p>
          <a:p>
            <a:pPr algn="l">
              <a:spcAft>
                <a:spcPts val="300"/>
              </a:spcAft>
            </a:pPr>
            <a:r>
              <a:rPr sz="1300" b="1">
                <a:solidFill>
                  <a:srgbClr val="1B1211"/>
                </a:solidFill>
                <a:latin typeface="Red Hat Display"/>
              </a:rPr>
              <a:t>Lab walk-through</a:t>
            </a:r>
          </a:p>
          <a:p>
            <a:pPr algn="l">
              <a:spcAft>
                <a:spcPts val="0"/>
              </a:spcAft>
            </a:pPr>
            <a:r>
              <a:rPr sz="1000" b="0">
                <a:solidFill>
                  <a:srgbClr val="54423E"/>
                </a:solidFill>
                <a:latin typeface="Red Hat Text"/>
              </a:rPr>
              <a:t>An hour where we run the eight labs together, show and tell, and find the point in the stack where you want to prove value. That scopes the pilot.</a:t>
            </a:r>
          </a:p>
        </p:txBody>
      </p:sp>
      <p:sp>
        <p:nvSpPr>
          <p:cNvPr id="15" name="Rectangle 14"/>
          <p:cNvSpPr/>
          <p:nvPr/>
        </p:nvSpPr>
        <p:spPr>
          <a:xfrm>
            <a:off x="3505123" y="1828800"/>
            <a:ext cx="41148" cy="132588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651427" y="1783080"/>
            <a:ext cx="2307259" cy="1325880"/>
          </a:xfrm>
          <a:prstGeom prst="rect">
            <a:avLst/>
          </a:prstGeom>
          <a:noFill/>
        </p:spPr>
        <p:txBody>
          <a:bodyPr wrap="square">
            <a:spAutoFit/>
          </a:bodyPr>
          <a:lstStyle/>
          <a:p>
            <a:pPr algn="l">
              <a:spcAft>
                <a:spcPts val="300"/>
              </a:spcAft>
            </a:pPr>
            <a:r>
              <a:rPr sz="850" b="1">
                <a:solidFill>
                  <a:srgbClr val="7E6A64"/>
                </a:solidFill>
                <a:latin typeface="Red Hat Mono"/>
              </a:rPr>
              <a:t>STEP ONE</a:t>
            </a:r>
          </a:p>
          <a:p>
            <a:pPr algn="l">
              <a:spcAft>
                <a:spcPts val="300"/>
              </a:spcAft>
            </a:pPr>
            <a:r>
              <a:rPr sz="1300" b="1">
                <a:solidFill>
                  <a:srgbClr val="1B1211"/>
                </a:solidFill>
                <a:latin typeface="Red Hat Display"/>
              </a:rPr>
              <a:t>Architecture workshop</a:t>
            </a:r>
          </a:p>
          <a:p>
            <a:pPr algn="l">
              <a:spcAft>
                <a:spcPts val="0"/>
              </a:spcAft>
            </a:pPr>
            <a:r>
              <a:rPr sz="1000" b="0">
                <a:solidFill>
                  <a:srgbClr val="54423E"/>
                </a:solidFill>
                <a:latin typeface="Red Hat Text"/>
              </a:rPr>
              <a:t>A half-day with your platform and security teams to size accelerators, place the first workload and name the data classes in scope.</a:t>
            </a:r>
          </a:p>
        </p:txBody>
      </p:sp>
      <p:sp>
        <p:nvSpPr>
          <p:cNvPr id="17" name="Rectangle 16"/>
          <p:cNvSpPr/>
          <p:nvPr/>
        </p:nvSpPr>
        <p:spPr>
          <a:xfrm>
            <a:off x="6233006" y="1828800"/>
            <a:ext cx="41148" cy="132588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79310" y="1783080"/>
            <a:ext cx="2307259" cy="1325880"/>
          </a:xfrm>
          <a:prstGeom prst="rect">
            <a:avLst/>
          </a:prstGeom>
          <a:noFill/>
        </p:spPr>
        <p:txBody>
          <a:bodyPr wrap="square">
            <a:spAutoFit/>
          </a:bodyPr>
          <a:lstStyle/>
          <a:p>
            <a:pPr algn="l">
              <a:spcAft>
                <a:spcPts val="300"/>
              </a:spcAft>
            </a:pPr>
            <a:r>
              <a:rPr sz="850" b="1">
                <a:solidFill>
                  <a:srgbClr val="7E6A64"/>
                </a:solidFill>
                <a:latin typeface="Red Hat Mono"/>
              </a:rPr>
              <a:t>STEP TWO</a:t>
            </a:r>
          </a:p>
          <a:p>
            <a:pPr algn="l">
              <a:spcAft>
                <a:spcPts val="300"/>
              </a:spcAft>
            </a:pPr>
            <a:r>
              <a:rPr sz="1300" b="1">
                <a:solidFill>
                  <a:srgbClr val="1B1211"/>
                </a:solidFill>
                <a:latin typeface="Red Hat Display"/>
              </a:rPr>
              <a:t>Guided pilot</a:t>
            </a:r>
          </a:p>
          <a:p>
            <a:pPr algn="l">
              <a:spcAft>
                <a:spcPts val="0"/>
              </a:spcAft>
            </a:pPr>
            <a:r>
              <a:rPr sz="1000" b="0">
                <a:solidFill>
                  <a:srgbClr val="54423E"/>
                </a:solidFill>
                <a:latin typeface="Red Hat Text"/>
              </a:rPr>
              <a:t>One workflow, on your infrastructure, with a measured baseline and an agreed definition of success before we start.</a:t>
            </a:r>
          </a:p>
        </p:txBody>
      </p:sp>
      <p:sp>
        <p:nvSpPr>
          <p:cNvPr id="19" name="Rectangle 18"/>
          <p:cNvSpPr/>
          <p:nvPr/>
        </p:nvSpPr>
        <p:spPr>
          <a:xfrm>
            <a:off x="8960889" y="1828800"/>
            <a:ext cx="41148" cy="132588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07193" y="1783080"/>
            <a:ext cx="2307259" cy="1325880"/>
          </a:xfrm>
          <a:prstGeom prst="rect">
            <a:avLst/>
          </a:prstGeom>
          <a:noFill/>
        </p:spPr>
        <p:txBody>
          <a:bodyPr wrap="square">
            <a:spAutoFit/>
          </a:bodyPr>
          <a:lstStyle/>
          <a:p>
            <a:pPr algn="l">
              <a:spcAft>
                <a:spcPts val="300"/>
              </a:spcAft>
            </a:pPr>
            <a:r>
              <a:rPr sz="850" b="1">
                <a:solidFill>
                  <a:srgbClr val="7E6A64"/>
                </a:solidFill>
                <a:latin typeface="Red Hat Mono"/>
              </a:rPr>
              <a:t>STEP THREE</a:t>
            </a:r>
          </a:p>
          <a:p>
            <a:pPr algn="l">
              <a:spcAft>
                <a:spcPts val="300"/>
              </a:spcAft>
            </a:pPr>
            <a:r>
              <a:rPr sz="1300" b="1">
                <a:solidFill>
                  <a:srgbClr val="1B1211"/>
                </a:solidFill>
                <a:latin typeface="Red Hat Display"/>
              </a:rPr>
              <a:t>Acquisition path</a:t>
            </a:r>
          </a:p>
          <a:p>
            <a:pPr algn="l">
              <a:spcAft>
                <a:spcPts val="0"/>
              </a:spcAft>
            </a:pPr>
            <a:r>
              <a:rPr sz="1000" b="0">
                <a:solidFill>
                  <a:srgbClr val="54423E"/>
                </a:solidFill>
                <a:latin typeface="Red Hat Text"/>
              </a:rPr>
              <a:t>Four Inc. and Carahsoft carry the vehicles and pricing — bring them in early, not at the end.</a:t>
            </a:r>
          </a:p>
        </p:txBody>
      </p:sp>
      <p:sp>
        <p:nvSpPr>
          <p:cNvPr id="21" name="Rounded Rectangle 20"/>
          <p:cNvSpPr/>
          <p:nvPr/>
        </p:nvSpPr>
        <p:spPr>
          <a:xfrm>
            <a:off x="777240" y="3291840"/>
            <a:ext cx="5029200" cy="2560320"/>
          </a:xfrm>
          <a:prstGeom prst="roundRect">
            <a:avLst>
              <a:gd name="adj" fmla="val 5000"/>
            </a:avLst>
          </a:prstGeom>
          <a:solidFill>
            <a:srgbClr val="FFFFFF"/>
          </a:solidFill>
          <a:ln w="12700">
            <a:solidFill>
              <a:srgbClr val="E6DDD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0120" y="3401568"/>
            <a:ext cx="4663440" cy="2377440"/>
          </a:xfrm>
          <a:prstGeom prst="rect">
            <a:avLst/>
          </a:prstGeom>
          <a:noFill/>
        </p:spPr>
        <p:txBody>
          <a:bodyPr wrap="square">
            <a:spAutoFit/>
          </a:bodyPr>
          <a:lstStyle/>
          <a:p>
            <a:pPr algn="l">
              <a:spcAft>
                <a:spcPts val="600"/>
              </a:spcAft>
            </a:pPr>
            <a:r>
              <a:rPr sz="850" b="1">
                <a:solidFill>
                  <a:srgbClr val="7E6A64"/>
                </a:solidFill>
                <a:latin typeface="Red Hat Mono"/>
              </a:rPr>
              <a:t>POINT OF CONTACT — BRAD WILL FOLLOW UP</a:t>
            </a:r>
          </a:p>
          <a:p>
            <a:pPr algn="l">
              <a:spcAft>
                <a:spcPts val="100"/>
              </a:spcAft>
            </a:pPr>
            <a:r>
              <a:rPr sz="1600" b="1">
                <a:solidFill>
                  <a:srgbClr val="1B1211"/>
                </a:solidFill>
                <a:latin typeface="Red Hat Display"/>
              </a:rPr>
              <a:t>Brad Scalio</a:t>
            </a:r>
          </a:p>
          <a:p>
            <a:pPr algn="l">
              <a:spcAft>
                <a:spcPts val="200"/>
              </a:spcAft>
            </a:pPr>
            <a:r>
              <a:rPr sz="1000" b="0">
                <a:solidFill>
                  <a:srgbClr val="54423E"/>
                </a:solidFill>
                <a:latin typeface="Red Hat Text"/>
              </a:rPr>
              <a:t>Red Hat · if nothing else, he will get you to the right person</a:t>
            </a:r>
          </a:p>
          <a:p>
            <a:pPr algn="l">
              <a:spcAft>
                <a:spcPts val="500"/>
              </a:spcAft>
            </a:pPr>
            <a:r>
              <a:rPr sz="1100" b="1">
                <a:solidFill>
                  <a:srgbClr val="A30000"/>
                </a:solidFill>
                <a:latin typeface="Red Hat Mono"/>
              </a:rPr>
              <a:t>bscalio@redhat.com</a:t>
            </a:r>
          </a:p>
          <a:p>
            <a:pPr algn="l">
              <a:spcAft>
                <a:spcPts val="800"/>
              </a:spcAft>
            </a:pPr>
            <a:r>
              <a:rPr sz="1000" b="0">
                <a:solidFill>
                  <a:srgbClr val="54423E"/>
                </a:solidFill>
                <a:latin typeface="Red Hat Text"/>
              </a:rPr>
              <a:t>IRS account executive: Ted Craig, Red Hat. Everyone else, email Brad and he connects you to yours.</a:t>
            </a:r>
          </a:p>
          <a:p>
            <a:pPr algn="l">
              <a:spcAft>
                <a:spcPts val="600"/>
              </a:spcAft>
            </a:pPr>
            <a:r>
              <a:rPr sz="850" b="1">
                <a:solidFill>
                  <a:srgbClr val="7E6A64"/>
                </a:solidFill>
                <a:latin typeface="Red Hat Mono"/>
              </a:rPr>
              <a:t>RED HAT  ·  FOUR INC.  ·  CARAHSOFT</a:t>
            </a:r>
          </a:p>
          <a:p>
            <a:pPr algn="l">
              <a:spcAft>
                <a:spcPts val="0"/>
              </a:spcAft>
            </a:pPr>
            <a:r>
              <a:rPr sz="900" b="0">
                <a:solidFill>
                  <a:srgbClr val="7E6A64"/>
                </a:solidFill>
                <a:latin typeface="Red Hat Text"/>
              </a:rPr>
              <a:t>Everything from today — deck, labs, guides — at nommsweymx.github.io/redhat-ai-tax-labs. The eight labs are the commands your engineers will run on day one. Follow it on your own: …/adventure.html.</a:t>
            </a:r>
          </a:p>
        </p:txBody>
      </p:sp>
      <p:sp>
        <p:nvSpPr>
          <p:cNvPr id="23" name="TextBox 22"/>
          <p:cNvSpPr txBox="1"/>
          <p:nvPr/>
        </p:nvSpPr>
        <p:spPr>
          <a:xfrm>
            <a:off x="6126480" y="3246120"/>
            <a:ext cx="5287975" cy="2560320"/>
          </a:xfrm>
          <a:prstGeom prst="rect">
            <a:avLst/>
          </a:prstGeom>
          <a:noFill/>
        </p:spPr>
        <p:txBody>
          <a:bodyPr wrap="square">
            <a:spAutoFit/>
          </a:bodyPr>
          <a:lstStyle/>
          <a:p>
            <a:pPr algn="l">
              <a:spcAft>
                <a:spcPts val="600"/>
              </a:spcAft>
            </a:pPr>
            <a:r>
              <a:rPr sz="850" b="1">
                <a:solidFill>
                  <a:srgbClr val="7E6A64"/>
                </a:solidFill>
                <a:latin typeface="Red Hat Mono"/>
              </a:rPr>
              <a:t>YOUR MOVE</a:t>
            </a:r>
          </a:p>
          <a:p>
            <a:pPr algn="l">
              <a:spcAft>
                <a:spcPts val="100"/>
              </a:spcAft>
            </a:pPr>
            <a:r>
              <a:rPr sz="1100" b="1">
                <a:solidFill>
                  <a:srgbClr val="1B1211"/>
                </a:solidFill>
                <a:latin typeface="Red Hat Text"/>
              </a:rPr>
              <a:t>Already a Red Hat customer? Ask for your Solution Architect.</a:t>
            </a:r>
          </a:p>
          <a:p>
            <a:pPr algn="l">
              <a:spcAft>
                <a:spcPts val="700"/>
              </a:spcAft>
            </a:pPr>
            <a:r>
              <a:rPr sz="950" b="0">
                <a:solidFill>
                  <a:srgbClr val="54423E"/>
                </a:solidFill>
                <a:latin typeface="Red Hat Text"/>
              </a:rPr>
              <a:t>Not sure who that is? Email Brad, open a ticket in the Customer Portal and ask support, or ask through your management line. The foundational questions are free to ask and expensive to skip.</a:t>
            </a:r>
          </a:p>
          <a:p>
            <a:pPr algn="l">
              <a:spcAft>
                <a:spcPts val="100"/>
              </a:spcAft>
            </a:pPr>
            <a:r>
              <a:rPr sz="1100" b="1">
                <a:solidFill>
                  <a:srgbClr val="1B1211"/>
                </a:solidFill>
                <a:latin typeface="Red Hat Text"/>
              </a:rPr>
              <a:t>Start a community of practice.</a:t>
            </a:r>
          </a:p>
          <a:p>
            <a:pPr algn="l">
              <a:spcAft>
                <a:spcPts val="700"/>
              </a:spcAft>
            </a:pPr>
            <a:r>
              <a:rPr sz="950" b="0">
                <a:solidFill>
                  <a:srgbClr val="54423E"/>
                </a:solidFill>
                <a:latin typeface="Red Hat Text"/>
              </a:rPr>
              <a:t>A standing group across platform, security and mission teams, built around one workflow. We will help seed it and we will show up.</a:t>
            </a:r>
          </a:p>
          <a:p>
            <a:pPr algn="l">
              <a:spcAft>
                <a:spcPts val="100"/>
              </a:spcAft>
            </a:pPr>
            <a:r>
              <a:rPr sz="1100" b="1">
                <a:solidFill>
                  <a:srgbClr val="1B1211"/>
                </a:solidFill>
                <a:latin typeface="Red Hat Text"/>
              </a:rPr>
              <a:t>Bring your hardest question.</a:t>
            </a:r>
          </a:p>
          <a:p>
            <a:pPr algn="l">
              <a:spcAft>
                <a:spcPts val="700"/>
              </a:spcAft>
            </a:pPr>
            <a:r>
              <a:rPr sz="950" b="0">
                <a:solidFill>
                  <a:srgbClr val="54423E"/>
                </a:solidFill>
                <a:latin typeface="Red Hat Text"/>
              </a:rPr>
              <a:t>Air-gapped operation, FedRAMP boundaries, accelerator scarcity, model provenance. If you did not see it here today, that does not mean it does not exist — ask.</a:t>
            </a:r>
          </a:p>
          <a:p>
            <a:pPr algn="l">
              <a:spcAft>
                <a:spcPts val="100"/>
              </a:spcAft>
            </a:pPr>
            <a:r>
              <a:rPr sz="1100" b="1">
                <a:solidFill>
                  <a:srgbClr val="1B1211"/>
                </a:solidFill>
                <a:latin typeface="Red Hat Text"/>
              </a:rPr>
              <a:t>Bring your cyber team.</a:t>
            </a:r>
          </a:p>
          <a:p>
            <a:pPr algn="l">
              <a:spcAft>
                <a:spcPts val="700"/>
              </a:spcAft>
            </a:pPr>
            <a:r>
              <a:rPr sz="950" b="0">
                <a:solidFill>
                  <a:srgbClr val="54423E"/>
                </a:solidFill>
                <a:latin typeface="Red Hat Text"/>
              </a:rPr>
              <a:t>If nobody from IRS cyber is on today, refer us to your ISSO or security lead. We will run a dedicated security session for them: the appendix, in depth.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1D4ED8"/>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1E7A55"/>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D99A00"/>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1">
                <a:solidFill>
                  <a:srgbClr val="1B1211"/>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HANDS ON · THE TAKEAWAY</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Eight labs — real commands, run them yourself</a:t>
            </a:r>
          </a:p>
        </p:txBody>
      </p:sp>
      <p:sp>
        <p:nvSpPr>
          <p:cNvPr id="13" name="TextBox 12"/>
          <p:cNvSpPr txBox="1"/>
          <p:nvPr/>
        </p:nvSpPr>
        <p:spPr>
          <a:xfrm>
            <a:off x="777240" y="1874519"/>
            <a:ext cx="9692640" cy="457200"/>
          </a:xfrm>
          <a:prstGeom prst="rect">
            <a:avLst/>
          </a:prstGeom>
          <a:noFill/>
        </p:spPr>
        <p:txBody>
          <a:bodyPr wrap="square">
            <a:spAutoFit/>
          </a:bodyPr>
          <a:lstStyle/>
          <a:p>
            <a:pPr algn="l">
              <a:spcAft>
                <a:spcPts val="0"/>
              </a:spcAft>
            </a:pPr>
            <a:r>
              <a:rPr sz="1400" b="0">
                <a:solidFill>
                  <a:srgbClr val="54423E"/>
                </a:solidFill>
                <a:latin typeface="Red Hat Text"/>
              </a:rPr>
              <a:t>An opinionated path on a personal laptop — not an MVP, never production, never on a government computer. Free of charge and open to anyone: one self-contained HTML on the Carahsoft event page, source at nommsweymx.github.io/redhat-ai-tax-labs. Prove it to yourself: watch the model serve on 127.0.0.1.</a:t>
            </a:r>
          </a:p>
        </p:txBody>
      </p:sp>
      <p:graphicFrame>
        <p:nvGraphicFramePr>
          <p:cNvPr id="14" name="Table 13"/>
          <p:cNvGraphicFramePr>
            <a:graphicFrameLocks noGrp="1"/>
          </p:cNvGraphicFramePr>
          <p:nvPr/>
        </p:nvGraphicFramePr>
        <p:xfrm>
          <a:off x="777240" y="2788920"/>
          <a:ext cx="10607040" cy="2962656"/>
        </p:xfrm>
        <a:graphic>
          <a:graphicData uri="http://schemas.openxmlformats.org/drawingml/2006/table">
            <a:tbl>
              <a:tblPr firstRow="1" bandRow="1">
                <a:tableStyleId>{5C22544A-7EE6-4342-B048-85BDC9FD1C3A}</a:tableStyleId>
              </a:tblPr>
              <a:tblGrid>
                <a:gridCol w="822960"/>
                <a:gridCol w="4480560"/>
                <a:gridCol w="2743200"/>
                <a:gridCol w="2560320"/>
              </a:tblGrid>
              <a:tr h="329184">
                <a:tc>
                  <a:txBody>
                    <a:bodyPr wrap="square"/>
                    <a:lstStyle/>
                    <a:p>
                      <a:r>
                        <a:rPr sz="1050" b="1">
                          <a:solidFill>
                            <a:srgbClr val="7E6A64"/>
                          </a:solidFill>
                          <a:latin typeface="Red Hat Mono"/>
                        </a:rPr>
                        <a:t>Lab</a:t>
                      </a:r>
                    </a:p>
                  </a:txBody>
                  <a:tcPr marL="109728" marR="109728" marT="45720" marB="45720">
                    <a:solidFill>
                      <a:srgbClr val="F4EFED"/>
                    </a:solidFill>
                  </a:tcPr>
                </a:tc>
                <a:tc>
                  <a:txBody>
                    <a:bodyPr wrap="square"/>
                    <a:lstStyle/>
                    <a:p>
                      <a:r>
                        <a:rPr sz="1050" b="1">
                          <a:solidFill>
                            <a:srgbClr val="7E6A64"/>
                          </a:solidFill>
                          <a:latin typeface="Red Hat Mono"/>
                        </a:rPr>
                        <a:t>What you do</a:t>
                      </a:r>
                    </a:p>
                  </a:txBody>
                  <a:tcPr marL="109728" marR="109728" marT="45720" marB="45720">
                    <a:solidFill>
                      <a:srgbClr val="F4EFED"/>
                    </a:solidFill>
                  </a:tcPr>
                </a:tc>
                <a:tc>
                  <a:txBody>
                    <a:bodyPr wrap="square"/>
                    <a:lstStyle/>
                    <a:p>
                      <a:r>
                        <a:rPr sz="1050" b="1">
                          <a:solidFill>
                            <a:srgbClr val="7E6A64"/>
                          </a:solidFill>
                          <a:latin typeface="Red Hat Mono"/>
                        </a:rPr>
                        <a:t>Product</a:t>
                      </a:r>
                    </a:p>
                  </a:txBody>
                  <a:tcPr marL="109728" marR="109728" marT="45720" marB="45720">
                    <a:solidFill>
                      <a:srgbClr val="F4EFED"/>
                    </a:solidFill>
                  </a:tcPr>
                </a:tc>
                <a:tc>
                  <a:txBody>
                    <a:bodyPr wrap="square"/>
                    <a:lstStyle/>
                    <a:p>
                      <a:r>
                        <a:rPr sz="1050" b="1">
                          <a:solidFill>
                            <a:srgbClr val="7E6A64"/>
                          </a:solidFill>
                          <a:latin typeface="Red Hat Mono"/>
                        </a:rPr>
                        <a:t>Rung</a:t>
                      </a:r>
                    </a:p>
                  </a:txBody>
                  <a:tcPr marL="109728" marR="109728" marT="45720" marB="45720">
                    <a:solidFill>
                      <a:srgbClr val="F4EFED"/>
                    </a:solidFill>
                  </a:tcPr>
                </a:tc>
              </a:tr>
              <a:tr h="329184">
                <a:tc>
                  <a:txBody>
                    <a:bodyPr wrap="square"/>
                    <a:lstStyle/>
                    <a:p>
                      <a:r>
                        <a:rPr sz="1200" b="0">
                          <a:solidFill>
                            <a:srgbClr val="1B1211"/>
                          </a:solidFill>
                          <a:latin typeface="Red Hat Mono"/>
                        </a:rPr>
                        <a:t>01</a:t>
                      </a:r>
                    </a:p>
                  </a:txBody>
                  <a:tcPr marL="109728" marR="109728" marT="45720" marB="45720">
                    <a:solidFill>
                      <a:srgbClr val="FBF9F8"/>
                    </a:solidFill>
                  </a:tcPr>
                </a:tc>
                <a:tc>
                  <a:txBody>
                    <a:bodyPr wrap="square"/>
                    <a:lstStyle/>
                    <a:p>
                      <a:r>
                        <a:rPr sz="1200" b="0">
                          <a:solidFill>
                            <a:srgbClr val="1B1211"/>
                          </a:solidFill>
                          <a:latin typeface="Red Hat Text"/>
                        </a:rPr>
                        <a:t>Serve a model inside your boundary</a:t>
                      </a:r>
                    </a:p>
                  </a:txBody>
                  <a:tcPr marL="109728" marR="109728" marT="45720" marB="45720">
                    <a:solidFill>
                      <a:srgbClr val="FBF9F8"/>
                    </a:solidFill>
                  </a:tcPr>
                </a:tc>
                <a:tc>
                  <a:txBody>
                    <a:bodyPr wrap="square"/>
                    <a:lstStyle/>
                    <a:p>
                      <a:r>
                        <a:rPr sz="1200" b="0">
                          <a:solidFill>
                            <a:srgbClr val="1B1211"/>
                          </a:solidFill>
                          <a:latin typeface="Red Hat Mono"/>
                        </a:rPr>
                        <a:t>AI Inference Server</a:t>
                      </a:r>
                    </a:p>
                  </a:txBody>
                  <a:tcPr marL="109728" marR="109728" marT="45720" marB="45720">
                    <a:solidFill>
                      <a:srgbClr val="FBF9F8"/>
                    </a:solidFill>
                  </a:tcPr>
                </a:tc>
                <a:tc>
                  <a:txBody>
                    <a:bodyPr wrap="square"/>
                    <a:lstStyle/>
                    <a:p>
                      <a:r>
                        <a:rPr sz="1200" b="0">
                          <a:solidFill>
                            <a:srgbClr val="1B1211"/>
                          </a:solidFill>
                          <a:latin typeface="Red Hat Mono"/>
                        </a:rPr>
                        <a:t>data → information</a:t>
                      </a:r>
                    </a:p>
                  </a:txBody>
                  <a:tcPr marL="109728" marR="109728" marT="45720" marB="45720">
                    <a:solidFill>
                      <a:srgbClr val="FBF9F8"/>
                    </a:solidFill>
                  </a:tcPr>
                </a:tc>
              </a:tr>
              <a:tr h="329184">
                <a:tc>
                  <a:txBody>
                    <a:bodyPr wrap="square"/>
                    <a:lstStyle/>
                    <a:p>
                      <a:r>
                        <a:rPr sz="1200" b="0">
                          <a:solidFill>
                            <a:srgbClr val="1B1211"/>
                          </a:solidFill>
                          <a:latin typeface="Red Hat Mono"/>
                        </a:rPr>
                        <a:t>02</a:t>
                      </a:r>
                    </a:p>
                  </a:txBody>
                  <a:tcPr marL="109728" marR="109728" marT="45720" marB="45720">
                    <a:solidFill>
                      <a:srgbClr val="FBF9F8"/>
                    </a:solidFill>
                  </a:tcPr>
                </a:tc>
                <a:tc>
                  <a:txBody>
                    <a:bodyPr wrap="square"/>
                    <a:lstStyle/>
                    <a:p>
                      <a:r>
                        <a:rPr sz="1200" b="0">
                          <a:solidFill>
                            <a:srgbClr val="1B1211"/>
                          </a:solidFill>
                          <a:latin typeface="Red Hat Text"/>
                        </a:rPr>
                        <a:t>Teach it your notice taxonomy</a:t>
                      </a:r>
                    </a:p>
                  </a:txBody>
                  <a:tcPr marL="109728" marR="109728" marT="45720" marB="45720">
                    <a:solidFill>
                      <a:srgbClr val="FBF9F8"/>
                    </a:solidFill>
                  </a:tcPr>
                </a:tc>
                <a:tc>
                  <a:txBody>
                    <a:bodyPr wrap="square"/>
                    <a:lstStyle/>
                    <a:p>
                      <a:r>
                        <a:rPr sz="1200" b="0">
                          <a:solidFill>
                            <a:srgbClr val="1B1211"/>
                          </a:solidFill>
                          <a:latin typeface="Red Hat Mono"/>
                        </a:rPr>
                        <a:t>SDG Hub + Training Hub</a:t>
                      </a:r>
                    </a:p>
                  </a:txBody>
                  <a:tcPr marL="109728" marR="109728" marT="45720" marB="45720">
                    <a:solidFill>
                      <a:srgbClr val="FBF9F8"/>
                    </a:solidFill>
                  </a:tcPr>
                </a:tc>
                <a:tc>
                  <a:txBody>
                    <a:bodyPr wrap="square"/>
                    <a:lstStyle/>
                    <a:p>
                      <a:r>
                        <a:rPr sz="1200" b="0">
                          <a:solidFill>
                            <a:srgbClr val="1B1211"/>
                          </a:solidFill>
                          <a:latin typeface="Red Hat Mono"/>
                        </a:rPr>
                        <a:t>knowledge</a:t>
                      </a:r>
                    </a:p>
                  </a:txBody>
                  <a:tcPr marL="109728" marR="109728" marT="45720" marB="45720">
                    <a:solidFill>
                      <a:srgbClr val="FBF9F8"/>
                    </a:solidFill>
                  </a:tcPr>
                </a:tc>
              </a:tr>
              <a:tr h="329184">
                <a:tc>
                  <a:txBody>
                    <a:bodyPr wrap="square"/>
                    <a:lstStyle/>
                    <a:p>
                      <a:r>
                        <a:rPr sz="1200" b="0">
                          <a:solidFill>
                            <a:srgbClr val="1B1211"/>
                          </a:solidFill>
                          <a:latin typeface="Red Hat Mono"/>
                        </a:rPr>
                        <a:t>03</a:t>
                      </a:r>
                    </a:p>
                  </a:txBody>
                  <a:tcPr marL="109728" marR="109728" marT="45720" marB="45720">
                    <a:solidFill>
                      <a:srgbClr val="FBF9F8"/>
                    </a:solidFill>
                  </a:tcPr>
                </a:tc>
                <a:tc>
                  <a:txBody>
                    <a:bodyPr wrap="square"/>
                    <a:lstStyle/>
                    <a:p>
                      <a:r>
                        <a:rPr sz="1200" b="0">
                          <a:solidFill>
                            <a:srgbClr val="1B1211"/>
                          </a:solidFill>
                          <a:latin typeface="Red Hat Text"/>
                        </a:rPr>
                        <a:t>Survive filing season</a:t>
                      </a:r>
                    </a:p>
                  </a:txBody>
                  <a:tcPr marL="109728" marR="109728" marT="45720" marB="45720">
                    <a:solidFill>
                      <a:srgbClr val="FBF9F8"/>
                    </a:solidFill>
                  </a:tcPr>
                </a:tc>
                <a:tc>
                  <a:txBody>
                    <a:bodyPr wrap="square"/>
                    <a:lstStyle/>
                    <a:p>
                      <a:r>
                        <a:rPr sz="1200" b="0">
                          <a:solidFill>
                            <a:srgbClr val="1B1211"/>
                          </a:solidFill>
                          <a:latin typeface="Red Hat Mono"/>
                        </a:rPr>
                        <a:t>OpenShift AI</a:t>
                      </a:r>
                    </a:p>
                  </a:txBody>
                  <a:tcPr marL="109728" marR="109728" marT="45720" marB="45720">
                    <a:solidFill>
                      <a:srgbClr val="FBF9F8"/>
                    </a:solidFill>
                  </a:tcPr>
                </a:tc>
                <a:tc>
                  <a:txBody>
                    <a:bodyPr wrap="square"/>
                    <a:lstStyle/>
                    <a:p>
                      <a:r>
                        <a:rPr sz="1200" b="0">
                          <a:solidFill>
                            <a:srgbClr val="1B1211"/>
                          </a:solidFill>
                          <a:latin typeface="Red Hat Mono"/>
                        </a:rPr>
                        <a:t>information at scale</a:t>
                      </a:r>
                    </a:p>
                  </a:txBody>
                  <a:tcPr marL="109728" marR="109728" marT="45720" marB="45720">
                    <a:solidFill>
                      <a:srgbClr val="FBF9F8"/>
                    </a:solidFill>
                  </a:tcPr>
                </a:tc>
              </a:tr>
              <a:tr h="329184">
                <a:tc>
                  <a:txBody>
                    <a:bodyPr wrap="square"/>
                    <a:lstStyle/>
                    <a:p>
                      <a:r>
                        <a:rPr sz="1200" b="0">
                          <a:solidFill>
                            <a:srgbClr val="1B1211"/>
                          </a:solidFill>
                          <a:latin typeface="Red Hat Mono"/>
                        </a:rPr>
                        <a:t>04</a:t>
                      </a:r>
                    </a:p>
                  </a:txBody>
                  <a:tcPr marL="109728" marR="109728" marT="45720" marB="45720">
                    <a:solidFill>
                      <a:srgbClr val="FBF9F8"/>
                    </a:solidFill>
                  </a:tcPr>
                </a:tc>
                <a:tc>
                  <a:txBody>
                    <a:bodyPr wrap="square"/>
                    <a:lstStyle/>
                    <a:p>
                      <a:r>
                        <a:rPr sz="1200" b="0">
                          <a:solidFill>
                            <a:srgbClr val="1B1211"/>
                          </a:solidFill>
                          <a:latin typeface="Red Hat Text"/>
                        </a:rPr>
                        <a:t>Ground answers in your own guidance</a:t>
                      </a:r>
                    </a:p>
                  </a:txBody>
                  <a:tcPr marL="109728" marR="109728" marT="45720" marB="45720">
                    <a:solidFill>
                      <a:srgbClr val="FBF9F8"/>
                    </a:solidFill>
                  </a:tcPr>
                </a:tc>
                <a:tc>
                  <a:txBody>
                    <a:bodyPr wrap="square"/>
                    <a:lstStyle/>
                    <a:p>
                      <a:r>
                        <a:rPr sz="1200" b="0">
                          <a:solidFill>
                            <a:srgbClr val="1B1211"/>
                          </a:solidFill>
                          <a:latin typeface="Red Hat Mono"/>
                        </a:rPr>
                        <a:t>Retrieval</a:t>
                      </a:r>
                    </a:p>
                  </a:txBody>
                  <a:tcPr marL="109728" marR="109728" marT="45720" marB="45720">
                    <a:solidFill>
                      <a:srgbClr val="FBF9F8"/>
                    </a:solidFill>
                  </a:tcPr>
                </a:tc>
                <a:tc>
                  <a:txBody>
                    <a:bodyPr wrap="square"/>
                    <a:lstStyle/>
                    <a:p>
                      <a:r>
                        <a:rPr sz="1200" b="0">
                          <a:solidFill>
                            <a:srgbClr val="1B1211"/>
                          </a:solidFill>
                          <a:latin typeface="Red Hat Mono"/>
                        </a:rPr>
                        <a:t>knowledge</a:t>
                      </a:r>
                    </a:p>
                  </a:txBody>
                  <a:tcPr marL="109728" marR="109728" marT="45720" marB="45720">
                    <a:solidFill>
                      <a:srgbClr val="FBF9F8"/>
                    </a:solidFill>
                  </a:tcPr>
                </a:tc>
              </a:tr>
              <a:tr h="329184">
                <a:tc>
                  <a:txBody>
                    <a:bodyPr wrap="square"/>
                    <a:lstStyle/>
                    <a:p>
                      <a:r>
                        <a:rPr sz="1200" b="0">
                          <a:solidFill>
                            <a:srgbClr val="1B1211"/>
                          </a:solidFill>
                          <a:latin typeface="Red Hat Mono"/>
                        </a:rPr>
                        <a:t>05</a:t>
                      </a:r>
                    </a:p>
                  </a:txBody>
                  <a:tcPr marL="109728" marR="109728" marT="45720" marB="45720">
                    <a:solidFill>
                      <a:srgbClr val="FBF9F8"/>
                    </a:solidFill>
                  </a:tcPr>
                </a:tc>
                <a:tc>
                  <a:txBody>
                    <a:bodyPr wrap="square"/>
                    <a:lstStyle/>
                    <a:p>
                      <a:r>
                        <a:rPr sz="1200" b="0">
                          <a:solidFill>
                            <a:srgbClr val="1B1211"/>
                          </a:solidFill>
                          <a:latin typeface="Red Hat Text"/>
                        </a:rPr>
                        <a:t>Automate the toil around the model</a:t>
                      </a:r>
                    </a:p>
                  </a:txBody>
                  <a:tcPr marL="109728" marR="109728" marT="45720" marB="45720">
                    <a:solidFill>
                      <a:srgbClr val="FBF9F8"/>
                    </a:solidFill>
                  </a:tcPr>
                </a:tc>
                <a:tc>
                  <a:txBody>
                    <a:bodyPr wrap="square"/>
                    <a:lstStyle/>
                    <a:p>
                      <a:r>
                        <a:rPr sz="1200" b="0">
                          <a:solidFill>
                            <a:srgbClr val="1B1211"/>
                          </a:solidFill>
                          <a:latin typeface="Red Hat Mono"/>
                        </a:rPr>
                        <a:t>Ansible</a:t>
                      </a:r>
                    </a:p>
                  </a:txBody>
                  <a:tcPr marL="109728" marR="109728" marT="45720" marB="45720">
                    <a:solidFill>
                      <a:srgbClr val="FBF9F8"/>
                    </a:solidFill>
                  </a:tcPr>
                </a:tc>
                <a:tc>
                  <a:txBody>
                    <a:bodyPr wrap="square"/>
                    <a:lstStyle/>
                    <a:p>
                      <a:r>
                        <a:rPr sz="1200" b="0">
                          <a:solidFill>
                            <a:srgbClr val="1B1211"/>
                          </a:solidFill>
                          <a:latin typeface="Red Hat Mono"/>
                        </a:rPr>
                        <a:t>executes judgement</a:t>
                      </a:r>
                    </a:p>
                  </a:txBody>
                  <a:tcPr marL="109728" marR="109728" marT="45720" marB="45720">
                    <a:solidFill>
                      <a:srgbClr val="FBF9F8"/>
                    </a:solidFill>
                  </a:tcPr>
                </a:tc>
              </a:tr>
              <a:tr h="329184">
                <a:tc>
                  <a:txBody>
                    <a:bodyPr wrap="square"/>
                    <a:lstStyle/>
                    <a:p>
                      <a:r>
                        <a:rPr sz="1200" b="0">
                          <a:solidFill>
                            <a:srgbClr val="1B1211"/>
                          </a:solidFill>
                          <a:latin typeface="Red Hat Mono"/>
                        </a:rPr>
                        <a:t>06</a:t>
                      </a:r>
                    </a:p>
                  </a:txBody>
                  <a:tcPr marL="109728" marR="109728" marT="45720" marB="45720">
                    <a:solidFill>
                      <a:srgbClr val="FBF9F8"/>
                    </a:solidFill>
                  </a:tcPr>
                </a:tc>
                <a:tc>
                  <a:txBody>
                    <a:bodyPr wrap="square"/>
                    <a:lstStyle/>
                    <a:p>
                      <a:r>
                        <a:rPr sz="1200" b="0">
                          <a:solidFill>
                            <a:srgbClr val="1B1211"/>
                          </a:solidFill>
                          <a:latin typeface="Red Hat Text"/>
                        </a:rPr>
                        <a:t>Prove it to your ISSO</a:t>
                      </a:r>
                    </a:p>
                  </a:txBody>
                  <a:tcPr marL="109728" marR="109728" marT="45720" marB="45720">
                    <a:solidFill>
                      <a:srgbClr val="FBF9F8"/>
                    </a:solidFill>
                  </a:tcPr>
                </a:tc>
                <a:tc>
                  <a:txBody>
                    <a:bodyPr wrap="square"/>
                    <a:lstStyle/>
                    <a:p>
                      <a:r>
                        <a:rPr sz="1200" b="0">
                          <a:solidFill>
                            <a:srgbClr val="1B1211"/>
                          </a:solidFill>
                          <a:latin typeface="Red Hat Mono"/>
                        </a:rPr>
                        <a:t>Compliance, TrustyAI</a:t>
                      </a:r>
                    </a:p>
                  </a:txBody>
                  <a:tcPr marL="109728" marR="109728" marT="45720" marB="45720">
                    <a:solidFill>
                      <a:srgbClr val="FBF9F8"/>
                    </a:solidFill>
                  </a:tcPr>
                </a:tc>
                <a:tc>
                  <a:txBody>
                    <a:bodyPr wrap="square"/>
                    <a:lstStyle/>
                    <a:p>
                      <a:r>
                        <a:rPr sz="1200" b="0">
                          <a:solidFill>
                            <a:srgbClr val="1B1211"/>
                          </a:solidFill>
                          <a:latin typeface="Red Hat Mono"/>
                        </a:rPr>
                        <a:t>evidence → judgement</a:t>
                      </a:r>
                    </a:p>
                  </a:txBody>
                  <a:tcPr marL="109728" marR="109728" marT="45720" marB="45720">
                    <a:solidFill>
                      <a:srgbClr val="FBF9F8"/>
                    </a:solidFill>
                  </a:tcPr>
                </a:tc>
              </a:tr>
              <a:tr h="329184">
                <a:tc>
                  <a:txBody>
                    <a:bodyPr wrap="square"/>
                    <a:lstStyle/>
                    <a:p>
                      <a:r>
                        <a:rPr sz="1200" b="0">
                          <a:solidFill>
                            <a:srgbClr val="1B1211"/>
                          </a:solidFill>
                          <a:latin typeface="Red Hat Mono"/>
                        </a:rPr>
                        <a:t>07</a:t>
                      </a:r>
                    </a:p>
                  </a:txBody>
                  <a:tcPr marL="109728" marR="109728" marT="45720" marB="45720">
                    <a:solidFill>
                      <a:srgbClr val="FBF9F8"/>
                    </a:solidFill>
                  </a:tcPr>
                </a:tc>
                <a:tc>
                  <a:txBody>
                    <a:bodyPr wrap="square"/>
                    <a:lstStyle/>
                    <a:p>
                      <a:r>
                        <a:rPr sz="1200" b="0">
                          <a:solidFill>
                            <a:srgbClr val="1B1211"/>
                          </a:solidFill>
                          <a:latin typeface="Red Hat Text"/>
                        </a:rPr>
                        <a:t>Ask your own logs</a:t>
                      </a:r>
                    </a:p>
                  </a:txBody>
                  <a:tcPr marL="109728" marR="109728" marT="45720" marB="45720">
                    <a:solidFill>
                      <a:srgbClr val="FBF9F8"/>
                    </a:solidFill>
                  </a:tcPr>
                </a:tc>
                <a:tc>
                  <a:txBody>
                    <a:bodyPr wrap="square"/>
                    <a:lstStyle/>
                    <a:p>
                      <a:r>
                        <a:rPr sz="1200" b="0">
                          <a:solidFill>
                            <a:srgbClr val="1B1211"/>
                          </a:solidFill>
                          <a:latin typeface="Red Hat Mono"/>
                        </a:rPr>
                        <a:t>Ops notebook</a:t>
                      </a:r>
                    </a:p>
                  </a:txBody>
                  <a:tcPr marL="109728" marR="109728" marT="45720" marB="45720">
                    <a:solidFill>
                      <a:srgbClr val="FBF9F8"/>
                    </a:solidFill>
                  </a:tcPr>
                </a:tc>
                <a:tc>
                  <a:txBody>
                    <a:bodyPr wrap="square"/>
                    <a:lstStyle/>
                    <a:p>
                      <a:r>
                        <a:rPr sz="1200" b="0">
                          <a:solidFill>
                            <a:srgbClr val="1B1211"/>
                          </a:solidFill>
                          <a:latin typeface="Red Hat Mono"/>
                        </a:rPr>
                        <a:t>information → knowledge</a:t>
                      </a:r>
                    </a:p>
                  </a:txBody>
                  <a:tcPr marL="109728" marR="109728" marT="45720" marB="45720">
                    <a:solidFill>
                      <a:srgbClr val="FBF9F8"/>
                    </a:solidFill>
                  </a:tcPr>
                </a:tc>
              </a:tr>
              <a:tr h="329184">
                <a:tc>
                  <a:txBody>
                    <a:bodyPr wrap="square"/>
                    <a:lstStyle/>
                    <a:p>
                      <a:r>
                        <a:rPr sz="1200" b="0">
                          <a:solidFill>
                            <a:srgbClr val="1B1211"/>
                          </a:solidFill>
                          <a:latin typeface="Red Hat Mono"/>
                        </a:rPr>
                        <a:t>08</a:t>
                      </a:r>
                    </a:p>
                  </a:txBody>
                  <a:tcPr marL="109728" marR="109728" marT="45720" marB="45720">
                    <a:solidFill>
                      <a:srgbClr val="FBF9F8"/>
                    </a:solidFill>
                  </a:tcPr>
                </a:tc>
                <a:tc>
                  <a:txBody>
                    <a:bodyPr wrap="square"/>
                    <a:lstStyle/>
                    <a:p>
                      <a:r>
                        <a:rPr sz="1200" b="0">
                          <a:solidFill>
                            <a:srgbClr val="1B1211"/>
                          </a:solidFill>
                          <a:latin typeface="Red Hat Text"/>
                        </a:rPr>
                        <a:t>One loop, end to end</a:t>
                      </a:r>
                    </a:p>
                  </a:txBody>
                  <a:tcPr marL="109728" marR="109728" marT="45720" marB="45720">
                    <a:solidFill>
                      <a:srgbClr val="FBF9F8"/>
                    </a:solidFill>
                  </a:tcPr>
                </a:tc>
                <a:tc>
                  <a:txBody>
                    <a:bodyPr wrap="square"/>
                    <a:lstStyle/>
                    <a:p>
                      <a:r>
                        <a:rPr sz="1200" b="0">
                          <a:solidFill>
                            <a:srgbClr val="1B1211"/>
                          </a:solidFill>
                          <a:latin typeface="Red Hat Mono"/>
                        </a:rPr>
                        <a:t>OpenShift AI · Lightspeed · EDA</a:t>
                      </a:r>
                    </a:p>
                  </a:txBody>
                  <a:tcPr marL="109728" marR="109728" marT="45720" marB="45720">
                    <a:solidFill>
                      <a:srgbClr val="FBF9F8"/>
                    </a:solidFill>
                  </a:tcPr>
                </a:tc>
                <a:tc>
                  <a:txBody>
                    <a:bodyPr wrap="square"/>
                    <a:lstStyle/>
                    <a:p>
                      <a:r>
                        <a:rPr sz="1200" b="0">
                          <a:solidFill>
                            <a:srgbClr val="1B1211"/>
                          </a:solidFill>
                          <a:latin typeface="Red Hat Mono"/>
                        </a:rPr>
                        <a:t>data → judgement</a:t>
                      </a:r>
                    </a:p>
                  </a:txBody>
                  <a:tcPr marL="109728" marR="109728" marT="45720" marB="45720">
                    <a:solidFill>
                      <a:srgbClr val="FBF9F8"/>
                    </a:solidFill>
                  </a:tcPr>
                </a:tc>
              </a:tr>
            </a:tbl>
          </a:graphicData>
        </a:graphic>
      </p:graphicFrame>
      <p:sp>
        <p:nvSpPr>
          <p:cNvPr id="15" name="TextBox 14"/>
          <p:cNvSpPr txBox="1"/>
          <p:nvPr/>
        </p:nvSpPr>
        <p:spPr>
          <a:xfrm>
            <a:off x="777240" y="5870448"/>
            <a:ext cx="10515600" cy="914400"/>
          </a:xfrm>
          <a:prstGeom prst="rect">
            <a:avLst/>
          </a:prstGeom>
          <a:noFill/>
        </p:spPr>
        <p:txBody>
          <a:bodyPr wrap="square">
            <a:spAutoFit/>
          </a:bodyPr>
          <a:lstStyle/>
          <a:p>
            <a:pPr algn="l">
              <a:spcAft>
                <a:spcPts val="400"/>
              </a:spcAft>
            </a:pPr>
            <a:r>
              <a:rPr sz="1500" b="1">
                <a:solidFill>
                  <a:srgbClr val="1B1211"/>
                </a:solidFill>
                <a:latin typeface="Red Hat Display"/>
              </a:rPr>
              <a:t>One thing to remember: nothing here needed a public endpoint</a:t>
            </a:r>
          </a:p>
          <a:p>
            <a:pPr algn="l">
              <a:spcAft>
                <a:spcPts val="0"/>
              </a:spcAft>
            </a:pPr>
            <a:r>
              <a:rPr sz="1200" b="0">
                <a:solidFill>
                  <a:srgbClr val="54423E"/>
                </a:solidFill>
                <a:latin typeface="Red Hat Text"/>
              </a:rPr>
              <a:t>No public model endpoint, no internet connection at inference time, no rewrite of a system of record. The labs run the upstream bits on a laptop; what an agency accredits is the supported Red Hat product built from them. Lab 08 chains the whole loop.</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1D4ED8"/>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1E7A55"/>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D99A00"/>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CC0000"/>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1">
                <a:solidFill>
                  <a:srgbClr val="1B1211"/>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1">
                <a:solidFill>
                  <a:srgbClr val="1B1211"/>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LAB 08 · THE WHOLE LOOP</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One loop, end to end</a:t>
            </a:r>
          </a:p>
        </p:txBody>
      </p:sp>
      <p:sp>
        <p:nvSpPr>
          <p:cNvPr id="13" name="TextBox 12"/>
          <p:cNvSpPr txBox="1"/>
          <p:nvPr/>
        </p:nvSpPr>
        <p:spPr>
          <a:xfrm>
            <a:off x="777240" y="1536192"/>
            <a:ext cx="9692640" cy="457200"/>
          </a:xfrm>
          <a:prstGeom prst="rect">
            <a:avLst/>
          </a:prstGeom>
          <a:noFill/>
        </p:spPr>
        <p:txBody>
          <a:bodyPr wrap="square">
            <a:spAutoFit/>
          </a:bodyPr>
          <a:lstStyle/>
          <a:p>
            <a:pPr algn="l">
              <a:spcAft>
                <a:spcPts val="0"/>
              </a:spcAft>
            </a:pPr>
            <a:r>
              <a:rPr sz="1400" b="0">
                <a:solidFill>
                  <a:srgbClr val="54423E"/>
                </a:solidFill>
                <a:latin typeface="Red Hat Text"/>
              </a:rPr>
              <a:t>Logs in, risk scored, fix drafted by Lightspeed, merged by a person, run by Event-Driven Ansible, remembered by the platform, so you can ask.</a:t>
            </a:r>
          </a:p>
        </p:txBody>
      </p:sp>
      <p:sp>
        <p:nvSpPr>
          <p:cNvPr id="14" name="Rounded Rectangle 13"/>
          <p:cNvSpPr/>
          <p:nvPr/>
        </p:nvSpPr>
        <p:spPr>
          <a:xfrm>
            <a:off x="777240" y="20848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2194559"/>
            <a:ext cx="45720" cy="566928"/>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78408" y="2139695"/>
            <a:ext cx="2234107" cy="694944"/>
          </a:xfrm>
          <a:prstGeom prst="rect">
            <a:avLst/>
          </a:prstGeom>
          <a:noFill/>
        </p:spPr>
        <p:txBody>
          <a:bodyPr wrap="square">
            <a:spAutoFit/>
          </a:bodyPr>
          <a:lstStyle/>
          <a:p>
            <a:pPr algn="l">
              <a:spcAft>
                <a:spcPts val="0"/>
              </a:spcAft>
            </a:pPr>
            <a:r>
              <a:rPr sz="850" b="1">
                <a:solidFill>
                  <a:srgbClr val="CC0000"/>
                </a:solidFill>
                <a:latin typeface="Red Hat Mono"/>
              </a:rPr>
              <a:t>01</a:t>
            </a:r>
          </a:p>
          <a:p>
            <a:pPr algn="l">
              <a:spcAft>
                <a:spcPts val="0"/>
              </a:spcAft>
            </a:pPr>
            <a:r>
              <a:rPr sz="1100" b="1">
                <a:solidFill>
                  <a:srgbClr val="1B1211"/>
                </a:solidFill>
                <a:latin typeface="Red Hat Display"/>
              </a:rPr>
              <a:t>Mainframe + servers</a:t>
            </a:r>
          </a:p>
          <a:p>
            <a:pPr algn="l">
              <a:spcAft>
                <a:spcPts val="0"/>
              </a:spcAft>
            </a:pPr>
            <a:r>
              <a:rPr sz="850" b="0">
                <a:solidFill>
                  <a:srgbClr val="7E6A64"/>
                </a:solidFill>
                <a:latin typeface="Red Hat Mono"/>
              </a:rPr>
              <a:t>MVSA · server1..12</a:t>
            </a:r>
          </a:p>
        </p:txBody>
      </p:sp>
      <p:sp>
        <p:nvSpPr>
          <p:cNvPr id="17" name="Rounded Rectangle 16"/>
          <p:cNvSpPr/>
          <p:nvPr/>
        </p:nvSpPr>
        <p:spPr>
          <a:xfrm>
            <a:off x="3486835" y="20848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578275" y="2194559"/>
            <a:ext cx="45720" cy="566928"/>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688003" y="2139695"/>
            <a:ext cx="2234107" cy="694944"/>
          </a:xfrm>
          <a:prstGeom prst="rect">
            <a:avLst/>
          </a:prstGeom>
          <a:noFill/>
        </p:spPr>
        <p:txBody>
          <a:bodyPr wrap="square">
            <a:spAutoFit/>
          </a:bodyPr>
          <a:lstStyle/>
          <a:p>
            <a:pPr algn="l">
              <a:spcAft>
                <a:spcPts val="0"/>
              </a:spcAft>
            </a:pPr>
            <a:r>
              <a:rPr sz="850" b="1">
                <a:solidFill>
                  <a:srgbClr val="CC0000"/>
                </a:solidFill>
                <a:latin typeface="Red Hat Mono"/>
              </a:rPr>
              <a:t>02</a:t>
            </a:r>
          </a:p>
          <a:p>
            <a:pPr algn="l">
              <a:spcAft>
                <a:spcPts val="0"/>
              </a:spcAft>
            </a:pPr>
            <a:r>
              <a:rPr sz="1100" b="1">
                <a:solidFill>
                  <a:srgbClr val="1B1211"/>
                </a:solidFill>
                <a:latin typeface="Red Hat Display"/>
              </a:rPr>
              <a:t>Vector · Loki</a:t>
            </a:r>
          </a:p>
          <a:p>
            <a:pPr algn="l">
              <a:spcAft>
                <a:spcPts val="0"/>
              </a:spcAft>
            </a:pPr>
            <a:r>
              <a:rPr sz="850" b="0">
                <a:solidFill>
                  <a:srgbClr val="7E6A64"/>
                </a:solidFill>
                <a:latin typeface="Red Hat Mono"/>
              </a:rPr>
              <a:t>OpenShift Logging</a:t>
            </a:r>
          </a:p>
        </p:txBody>
      </p:sp>
      <p:sp>
        <p:nvSpPr>
          <p:cNvPr id="20" name="Rounded Rectangle 19"/>
          <p:cNvSpPr/>
          <p:nvPr/>
        </p:nvSpPr>
        <p:spPr>
          <a:xfrm>
            <a:off x="6196430" y="20848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287870" y="2194559"/>
            <a:ext cx="45720" cy="566928"/>
          </a:xfrm>
          <a:prstGeom prst="rect">
            <a:avLst/>
          </a:prstGeom>
          <a:solidFill>
            <a:srgbClr val="C241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97598" y="2139695"/>
            <a:ext cx="2234107" cy="694944"/>
          </a:xfrm>
          <a:prstGeom prst="rect">
            <a:avLst/>
          </a:prstGeom>
          <a:noFill/>
        </p:spPr>
        <p:txBody>
          <a:bodyPr wrap="square">
            <a:spAutoFit/>
          </a:bodyPr>
          <a:lstStyle/>
          <a:p>
            <a:pPr algn="l">
              <a:spcAft>
                <a:spcPts val="0"/>
              </a:spcAft>
            </a:pPr>
            <a:r>
              <a:rPr sz="850" b="1">
                <a:solidFill>
                  <a:srgbClr val="C2410C"/>
                </a:solidFill>
                <a:latin typeface="Red Hat Mono"/>
              </a:rPr>
              <a:t>03</a:t>
            </a:r>
          </a:p>
          <a:p>
            <a:pPr algn="l">
              <a:spcAft>
                <a:spcPts val="0"/>
              </a:spcAft>
            </a:pPr>
            <a:r>
              <a:rPr sz="1100" b="1">
                <a:solidFill>
                  <a:srgbClr val="1B1211"/>
                </a:solidFill>
                <a:latin typeface="Red Hat Display"/>
              </a:rPr>
              <a:t>outage-risk scorer</a:t>
            </a:r>
          </a:p>
          <a:p>
            <a:pPr algn="l">
              <a:spcAft>
                <a:spcPts val="0"/>
              </a:spcAft>
            </a:pPr>
            <a:r>
              <a:rPr sz="850" b="0">
                <a:solidFill>
                  <a:srgbClr val="7E6A64"/>
                </a:solidFill>
                <a:latin typeface="Red Hat Mono"/>
              </a:rPr>
              <a:t>KServe · sklearn · OpenShift AI</a:t>
            </a:r>
          </a:p>
        </p:txBody>
      </p:sp>
      <p:sp>
        <p:nvSpPr>
          <p:cNvPr id="23" name="Rounded Rectangle 22"/>
          <p:cNvSpPr/>
          <p:nvPr/>
        </p:nvSpPr>
        <p:spPr>
          <a:xfrm>
            <a:off x="8906025" y="20848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997465" y="2194559"/>
            <a:ext cx="45720" cy="566928"/>
          </a:xfrm>
          <a:prstGeom prst="rect">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107193" y="2139695"/>
            <a:ext cx="2234107" cy="694944"/>
          </a:xfrm>
          <a:prstGeom prst="rect">
            <a:avLst/>
          </a:prstGeom>
          <a:noFill/>
        </p:spPr>
        <p:txBody>
          <a:bodyPr wrap="square">
            <a:spAutoFit/>
          </a:bodyPr>
          <a:lstStyle/>
          <a:p>
            <a:pPr algn="l">
              <a:spcAft>
                <a:spcPts val="0"/>
              </a:spcAft>
            </a:pPr>
            <a:r>
              <a:rPr sz="850" b="1">
                <a:solidFill>
                  <a:srgbClr val="1E7A55"/>
                </a:solidFill>
                <a:latin typeface="Red Hat Mono"/>
              </a:rPr>
              <a:t>04</a:t>
            </a:r>
          </a:p>
          <a:p>
            <a:pPr algn="l">
              <a:spcAft>
                <a:spcPts val="0"/>
              </a:spcAft>
            </a:pPr>
            <a:r>
              <a:rPr sz="1100" b="1">
                <a:solidFill>
                  <a:srgbClr val="1B1211"/>
                </a:solidFill>
                <a:latin typeface="Red Hat Display"/>
              </a:rPr>
              <a:t>Granite · Lightspeed</a:t>
            </a:r>
          </a:p>
          <a:p>
            <a:pPr algn="l">
              <a:spcAft>
                <a:spcPts val="0"/>
              </a:spcAft>
            </a:pPr>
            <a:r>
              <a:rPr sz="850" b="0">
                <a:solidFill>
                  <a:srgbClr val="7E6A64"/>
                </a:solidFill>
                <a:latin typeface="Red Hat Mono"/>
              </a:rPr>
              <a:t>vLLM · OpenShift AI</a:t>
            </a:r>
          </a:p>
        </p:txBody>
      </p:sp>
      <p:sp>
        <p:nvSpPr>
          <p:cNvPr id="26" name="Rounded Rectangle 25"/>
          <p:cNvSpPr/>
          <p:nvPr/>
        </p:nvSpPr>
        <p:spPr>
          <a:xfrm>
            <a:off x="777240" y="29992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68680" y="3108959"/>
            <a:ext cx="45720" cy="566928"/>
          </a:xfrm>
          <a:prstGeom prst="rect">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78408" y="3054095"/>
            <a:ext cx="2234107" cy="694944"/>
          </a:xfrm>
          <a:prstGeom prst="rect">
            <a:avLst/>
          </a:prstGeom>
          <a:noFill/>
        </p:spPr>
        <p:txBody>
          <a:bodyPr wrap="square">
            <a:spAutoFit/>
          </a:bodyPr>
          <a:lstStyle/>
          <a:p>
            <a:pPr algn="l">
              <a:spcAft>
                <a:spcPts val="0"/>
              </a:spcAft>
            </a:pPr>
            <a:r>
              <a:rPr sz="850" b="1">
                <a:solidFill>
                  <a:srgbClr val="5B2E91"/>
                </a:solidFill>
                <a:latin typeface="Red Hat Mono"/>
              </a:rPr>
              <a:t>05</a:t>
            </a:r>
          </a:p>
          <a:p>
            <a:pPr algn="l">
              <a:spcAft>
                <a:spcPts val="0"/>
              </a:spcAft>
            </a:pPr>
            <a:r>
              <a:rPr sz="1100" b="1">
                <a:solidFill>
                  <a:srgbClr val="1B1211"/>
                </a:solidFill>
                <a:latin typeface="Red Hat Display"/>
              </a:rPr>
              <a:t>Pull request</a:t>
            </a:r>
          </a:p>
          <a:p>
            <a:pPr algn="l">
              <a:spcAft>
                <a:spcPts val="0"/>
              </a:spcAft>
            </a:pPr>
            <a:r>
              <a:rPr sz="850" b="0">
                <a:solidFill>
                  <a:srgbClr val="7E6A64"/>
                </a:solidFill>
                <a:latin typeface="Red Hat Mono"/>
              </a:rPr>
              <a:t>a person reviews and merges</a:t>
            </a:r>
          </a:p>
        </p:txBody>
      </p:sp>
      <p:sp>
        <p:nvSpPr>
          <p:cNvPr id="29" name="Rounded Rectangle 28"/>
          <p:cNvSpPr/>
          <p:nvPr/>
        </p:nvSpPr>
        <p:spPr>
          <a:xfrm>
            <a:off x="3486835" y="29992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3578275" y="3108959"/>
            <a:ext cx="45720" cy="566928"/>
          </a:xfrm>
          <a:prstGeom prst="rect">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688003" y="3054095"/>
            <a:ext cx="2234107" cy="694944"/>
          </a:xfrm>
          <a:prstGeom prst="rect">
            <a:avLst/>
          </a:prstGeom>
          <a:noFill/>
        </p:spPr>
        <p:txBody>
          <a:bodyPr wrap="square">
            <a:spAutoFit/>
          </a:bodyPr>
          <a:lstStyle/>
          <a:p>
            <a:pPr algn="l">
              <a:spcAft>
                <a:spcPts val="0"/>
              </a:spcAft>
            </a:pPr>
            <a:r>
              <a:rPr sz="850" b="1">
                <a:solidFill>
                  <a:srgbClr val="5B2E91"/>
                </a:solidFill>
                <a:latin typeface="Red Hat Mono"/>
              </a:rPr>
              <a:t>06</a:t>
            </a:r>
          </a:p>
          <a:p>
            <a:pPr algn="l">
              <a:spcAft>
                <a:spcPts val="0"/>
              </a:spcAft>
            </a:pPr>
            <a:r>
              <a:rPr sz="1100" b="1">
                <a:solidFill>
                  <a:srgbClr val="1B1211"/>
                </a:solidFill>
                <a:latin typeface="Red Hat Display"/>
              </a:rPr>
              <a:t>Repo → AAP → EDA</a:t>
            </a:r>
          </a:p>
          <a:p>
            <a:pPr algn="l">
              <a:spcAft>
                <a:spcPts val="0"/>
              </a:spcAft>
            </a:pPr>
            <a:r>
              <a:rPr sz="850" b="0">
                <a:solidFill>
                  <a:srgbClr val="7E6A64"/>
                </a:solidFill>
                <a:latin typeface="Red Hat Mono"/>
              </a:rPr>
              <a:t>the merge is the promotion</a:t>
            </a:r>
          </a:p>
        </p:txBody>
      </p:sp>
      <p:sp>
        <p:nvSpPr>
          <p:cNvPr id="32" name="Rounded Rectangle 31"/>
          <p:cNvSpPr/>
          <p:nvPr/>
        </p:nvSpPr>
        <p:spPr>
          <a:xfrm>
            <a:off x="6196430" y="29992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6287870" y="3108959"/>
            <a:ext cx="45720" cy="566928"/>
          </a:xfrm>
          <a:prstGeom prst="rect">
            <a:avLst/>
          </a:prstGeom>
          <a:solidFill>
            <a:srgbClr val="5B2E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397598" y="3054095"/>
            <a:ext cx="2234107" cy="694944"/>
          </a:xfrm>
          <a:prstGeom prst="rect">
            <a:avLst/>
          </a:prstGeom>
          <a:noFill/>
        </p:spPr>
        <p:txBody>
          <a:bodyPr wrap="square">
            <a:spAutoFit/>
          </a:bodyPr>
          <a:lstStyle/>
          <a:p>
            <a:pPr algn="l">
              <a:spcAft>
                <a:spcPts val="0"/>
              </a:spcAft>
            </a:pPr>
            <a:r>
              <a:rPr sz="850" b="1">
                <a:solidFill>
                  <a:srgbClr val="5B2E91"/>
                </a:solidFill>
                <a:latin typeface="Red Hat Mono"/>
              </a:rPr>
              <a:t>07</a:t>
            </a:r>
          </a:p>
          <a:p>
            <a:pPr algn="l">
              <a:spcAft>
                <a:spcPts val="0"/>
              </a:spcAft>
            </a:pPr>
            <a:r>
              <a:rPr sz="1100" b="1">
                <a:solidFill>
                  <a:srgbClr val="1B1211"/>
                </a:solidFill>
                <a:latin typeface="Red Hat Display"/>
              </a:rPr>
              <a:t>Event-Driven Ansible</a:t>
            </a:r>
          </a:p>
          <a:p>
            <a:pPr algn="l">
              <a:spcAft>
                <a:spcPts val="0"/>
              </a:spcAft>
            </a:pPr>
            <a:r>
              <a:rPr sz="850" b="0">
                <a:solidFill>
                  <a:srgbClr val="7E6A64"/>
                </a:solidFill>
                <a:latin typeface="Red Hat Mono"/>
              </a:rPr>
              <a:t>approved job templates</a:t>
            </a:r>
          </a:p>
        </p:txBody>
      </p:sp>
      <p:sp>
        <p:nvSpPr>
          <p:cNvPr id="35" name="Rounded Rectangle 34"/>
          <p:cNvSpPr/>
          <p:nvPr/>
        </p:nvSpPr>
        <p:spPr>
          <a:xfrm>
            <a:off x="8906025" y="2999231"/>
            <a:ext cx="2508427" cy="786384"/>
          </a:xfrm>
          <a:prstGeom prst="roundRect">
            <a:avLst>
              <a:gd name="adj" fmla="val 8000"/>
            </a:avLst>
          </a:prstGeom>
          <a:solidFill>
            <a:srgbClr val="FFFFFF"/>
          </a:solidFill>
          <a:ln w="9525">
            <a:solidFill>
              <a:srgbClr val="CFC2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8997465" y="3108959"/>
            <a:ext cx="45720" cy="566928"/>
          </a:xfrm>
          <a:prstGeom prst="rect">
            <a:avLst/>
          </a:prstGeom>
          <a:solidFill>
            <a:srgbClr val="1E7A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9107193" y="3054095"/>
            <a:ext cx="2234107" cy="694944"/>
          </a:xfrm>
          <a:prstGeom prst="rect">
            <a:avLst/>
          </a:prstGeom>
          <a:noFill/>
        </p:spPr>
        <p:txBody>
          <a:bodyPr wrap="square">
            <a:spAutoFit/>
          </a:bodyPr>
          <a:lstStyle/>
          <a:p>
            <a:pPr algn="l">
              <a:spcAft>
                <a:spcPts val="0"/>
              </a:spcAft>
            </a:pPr>
            <a:r>
              <a:rPr sz="850" b="1">
                <a:solidFill>
                  <a:srgbClr val="1E7A55"/>
                </a:solidFill>
                <a:latin typeface="Red Hat Mono"/>
              </a:rPr>
              <a:t>08</a:t>
            </a:r>
          </a:p>
          <a:p>
            <a:pPr algn="l">
              <a:spcAft>
                <a:spcPts val="0"/>
              </a:spcAft>
            </a:pPr>
            <a:r>
              <a:rPr sz="1100" b="1">
                <a:solidFill>
                  <a:srgbClr val="1B1211"/>
                </a:solidFill>
                <a:latin typeface="Red Hat Display"/>
              </a:rPr>
              <a:t>Knowledge base + assistant</a:t>
            </a:r>
          </a:p>
          <a:p>
            <a:pPr algn="l">
              <a:spcAft>
                <a:spcPts val="0"/>
              </a:spcAft>
            </a:pPr>
            <a:r>
              <a:rPr sz="850" b="0">
                <a:solidFill>
                  <a:srgbClr val="7E6A64"/>
                </a:solidFill>
                <a:latin typeface="Red Hat Mono"/>
              </a:rPr>
              <a:t>pgvector · ops notebook</a:t>
            </a:r>
          </a:p>
        </p:txBody>
      </p:sp>
      <p:sp>
        <p:nvSpPr>
          <p:cNvPr id="38" name="TextBox 37"/>
          <p:cNvSpPr txBox="1"/>
          <p:nvPr/>
        </p:nvSpPr>
        <p:spPr>
          <a:xfrm>
            <a:off x="777240" y="3803903"/>
            <a:ext cx="10637215" cy="201168"/>
          </a:xfrm>
          <a:prstGeom prst="rect">
            <a:avLst/>
          </a:prstGeom>
          <a:noFill/>
        </p:spPr>
        <p:txBody>
          <a:bodyPr wrap="square">
            <a:spAutoFit/>
          </a:bodyPr>
          <a:lstStyle/>
          <a:p>
            <a:pPr algn="r">
              <a:spcAft>
                <a:spcPts val="0"/>
              </a:spcAft>
            </a:pPr>
            <a:r>
              <a:rPr sz="850" b="1">
                <a:solidFill>
                  <a:srgbClr val="7E6A64"/>
                </a:solidFill>
                <a:latin typeface="Red Hat Mono"/>
              </a:rPr>
              <a:t>THE LOOP · ASK, THEN PROBE · 08 FEEDS 01</a:t>
            </a:r>
          </a:p>
        </p:txBody>
      </p:sp>
      <p:sp>
        <p:nvSpPr>
          <p:cNvPr id="39" name="Rounded Rectangle 38"/>
          <p:cNvSpPr/>
          <p:nvPr/>
        </p:nvSpPr>
        <p:spPr>
          <a:xfrm>
            <a:off x="777240" y="4114800"/>
            <a:ext cx="10637215" cy="1097280"/>
          </a:xfrm>
          <a:prstGeom prst="roundRect">
            <a:avLst>
              <a:gd name="adj" fmla="val 6000"/>
            </a:avLst>
          </a:prstGeom>
          <a:solidFill>
            <a:srgbClr val="FFFFFF"/>
          </a:solidFill>
          <a:ln w="12700">
            <a:solidFill>
              <a:srgbClr val="E6DDD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41832" y="4160520"/>
            <a:ext cx="10308031" cy="1005840"/>
          </a:xfrm>
          <a:prstGeom prst="rect">
            <a:avLst/>
          </a:prstGeom>
          <a:noFill/>
        </p:spPr>
        <p:txBody>
          <a:bodyPr wrap="square">
            <a:spAutoFit/>
          </a:bodyPr>
          <a:lstStyle/>
          <a:p>
            <a:pPr>
              <a:spcAft>
                <a:spcPts val="300"/>
              </a:spcAft>
            </a:pPr>
            <a:r>
              <a:rPr sz="850" b="1">
                <a:solidFill>
                  <a:srgbClr val="7E6A64"/>
                </a:solidFill>
                <a:latin typeface="Red Hat Mono"/>
              </a:rPr>
              <a:t>ASK THE PLATFORM</a:t>
            </a:r>
          </a:p>
          <a:p>
            <a:pPr>
              <a:spcAft>
                <a:spcPts val="200"/>
              </a:spcAft>
            </a:pPr>
            <a:r>
              <a:rPr sz="900" b="1">
                <a:solidFill>
                  <a:srgbClr val="1B1211"/>
                </a:solidFill>
                <a:latin typeface="Red Hat Mono"/>
              </a:rPr>
              <a:t>How is server1-taxreturns?   </a:t>
            </a:r>
            <a:r>
              <a:rPr sz="900" b="0">
                <a:solidFill>
                  <a:srgbClr val="54423E"/>
                </a:solidFill>
                <a:latin typeface="Red Hat Mono"/>
              </a:rPr>
              <a:t>Online, up 41d, mem 62%, 72h risk 0.22 and falling; last change CR-9088.  </a:t>
            </a:r>
            <a:r>
              <a:rPr sz="900" b="0">
                <a:solidFill>
                  <a:srgbClr val="286C88"/>
                </a:solidFill>
                <a:latin typeface="Red Hat Mono"/>
              </a:rPr>
              <a:t>[job 40518 · journald · RB-214]</a:t>
            </a:r>
          </a:p>
          <a:p>
            <a:pPr>
              <a:spcAft>
                <a:spcPts val="200"/>
              </a:spcAft>
            </a:pPr>
            <a:r>
              <a:rPr sz="900" b="1">
                <a:solidFill>
                  <a:srgbClr val="1B1211"/>
                </a:solidFill>
                <a:latin typeface="Red Hat Mono"/>
              </a:rPr>
              <a:t>How is server8-audits?   </a:t>
            </a:r>
            <a:r>
              <a:rPr sz="900" b="0">
                <a:solidFill>
                  <a:srgbClr val="54423E"/>
                </a:solidFill>
                <a:latin typeface="Red Hat Mono"/>
              </a:rPr>
              <a:t>Restored 03:13 by job 40512 (Xmx 7g); risk 0.91 → 0.34; PR #482 merged, INC-2340 closed.  </a:t>
            </a:r>
            <a:r>
              <a:rPr sz="900" b="0">
                <a:solidFill>
                  <a:srgbClr val="286C88"/>
                </a:solidFill>
                <a:latin typeface="Red Hat Mono"/>
              </a:rPr>
              <a:t>[job 40519]</a:t>
            </a:r>
          </a:p>
          <a:p>
            <a:pPr>
              <a:spcAft>
                <a:spcPts val="200"/>
              </a:spcAft>
            </a:pPr>
            <a:r>
              <a:rPr sz="900" b="1">
                <a:solidFill>
                  <a:srgbClr val="1B1211"/>
                </a:solidFill>
                <a:latin typeface="Red Hat Mono"/>
              </a:rPr>
              <a:t>Which servers are showing online?   </a:t>
            </a:r>
            <a:r>
              <a:rPr sz="900" b="0">
                <a:solidFill>
                  <a:srgbClr val="54423E"/>
                </a:solidFill>
                <a:latin typeface="Red Hat Mono"/>
              </a:rPr>
              <a:t>13 of 14: server1..12 ok, MVSA reachable, MVSB in its IPL window until 06:00.  </a:t>
            </a:r>
            <a:r>
              <a:rPr sz="900" b="0">
                <a:solidFill>
                  <a:srgbClr val="286C88"/>
                </a:solidFill>
                <a:latin typeface="Red Hat Mono"/>
              </a:rPr>
              <a:t>[job 40520 · estate ping]</a:t>
            </a:r>
          </a:p>
        </p:txBody>
      </p:sp>
      <p:sp>
        <p:nvSpPr>
          <p:cNvPr id="41" name="Rectangle 40"/>
          <p:cNvSpPr/>
          <p:nvPr/>
        </p:nvSpPr>
        <p:spPr>
          <a:xfrm>
            <a:off x="777240" y="5321808"/>
            <a:ext cx="41148" cy="13716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23544" y="5276088"/>
            <a:ext cx="2307259" cy="1371600"/>
          </a:xfrm>
          <a:prstGeom prst="rect">
            <a:avLst/>
          </a:prstGeom>
          <a:noFill/>
        </p:spPr>
        <p:txBody>
          <a:bodyPr wrap="square">
            <a:spAutoFit/>
          </a:bodyPr>
          <a:lstStyle/>
          <a:p>
            <a:pPr algn="l">
              <a:spcAft>
                <a:spcPts val="300"/>
              </a:spcAft>
            </a:pPr>
            <a:r>
              <a:rPr sz="850" b="1">
                <a:solidFill>
                  <a:srgbClr val="7E6A64"/>
                </a:solidFill>
                <a:latin typeface="Red Hat Mono"/>
              </a:rPr>
              <a:t>TAKEAWAY</a:t>
            </a:r>
          </a:p>
          <a:p>
            <a:pPr algn="l">
              <a:spcAft>
                <a:spcPts val="300"/>
              </a:spcAft>
            </a:pPr>
            <a:r>
              <a:rPr sz="1300" b="1">
                <a:solidFill>
                  <a:srgbClr val="1B1211"/>
                </a:solidFill>
                <a:latin typeface="Red Hat Display"/>
              </a:rPr>
              <a:t>The loop is the documentation</a:t>
            </a:r>
          </a:p>
          <a:p>
            <a:pPr algn="l">
              <a:spcAft>
                <a:spcPts val="0"/>
              </a:spcAft>
            </a:pPr>
            <a:r>
              <a:rPr sz="1000" b="0">
                <a:solidFill>
                  <a:srgbClr val="54423E"/>
                </a:solidFill>
                <a:latin typeface="Red Hat Text"/>
              </a:rPr>
              <a:t>Every promoted change, its review thread and its job outcome are indexed where the assistant searches. The KM system writes itself.</a:t>
            </a:r>
          </a:p>
        </p:txBody>
      </p:sp>
      <p:sp>
        <p:nvSpPr>
          <p:cNvPr id="43" name="Rectangle 42"/>
          <p:cNvSpPr/>
          <p:nvPr/>
        </p:nvSpPr>
        <p:spPr>
          <a:xfrm>
            <a:off x="3505123" y="5321808"/>
            <a:ext cx="41148" cy="13716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3651427" y="5276088"/>
            <a:ext cx="2307259" cy="1371600"/>
          </a:xfrm>
          <a:prstGeom prst="rect">
            <a:avLst/>
          </a:prstGeom>
          <a:noFill/>
        </p:spPr>
        <p:txBody>
          <a:bodyPr wrap="square">
            <a:spAutoFit/>
          </a:bodyPr>
          <a:lstStyle/>
          <a:p>
            <a:pPr algn="l">
              <a:spcAft>
                <a:spcPts val="300"/>
              </a:spcAft>
            </a:pPr>
            <a:r>
              <a:rPr sz="850" b="1">
                <a:solidFill>
                  <a:srgbClr val="7E6A64"/>
                </a:solidFill>
                <a:latin typeface="Red Hat Mono"/>
              </a:rPr>
              <a:t>TAKEAWAY</a:t>
            </a:r>
          </a:p>
          <a:p>
            <a:pPr algn="l">
              <a:spcAft>
                <a:spcPts val="300"/>
              </a:spcAft>
            </a:pPr>
            <a:r>
              <a:rPr sz="1300" b="1">
                <a:solidFill>
                  <a:srgbClr val="1B1211"/>
                </a:solidFill>
                <a:latin typeface="Red Hat Display"/>
              </a:rPr>
              <a:t>Two kinds of AI, one platform</a:t>
            </a:r>
          </a:p>
          <a:p>
            <a:pPr algn="l">
              <a:spcAft>
                <a:spcPts val="0"/>
              </a:spcAft>
            </a:pPr>
            <a:r>
              <a:rPr sz="1000" b="0">
                <a:solidFill>
                  <a:srgbClr val="54423E"/>
                </a:solidFill>
                <a:latin typeface="Red Hat Text"/>
              </a:rPr>
              <a:t>The scorer and the drafter share a GPU node, a registry and an identity. Predictive and generative are pods, not projects.</a:t>
            </a:r>
          </a:p>
        </p:txBody>
      </p:sp>
      <p:sp>
        <p:nvSpPr>
          <p:cNvPr id="45" name="Rectangle 44"/>
          <p:cNvSpPr/>
          <p:nvPr/>
        </p:nvSpPr>
        <p:spPr>
          <a:xfrm>
            <a:off x="6233006" y="5321808"/>
            <a:ext cx="41148" cy="13716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379310" y="5276088"/>
            <a:ext cx="2307259" cy="1371600"/>
          </a:xfrm>
          <a:prstGeom prst="rect">
            <a:avLst/>
          </a:prstGeom>
          <a:noFill/>
        </p:spPr>
        <p:txBody>
          <a:bodyPr wrap="square">
            <a:spAutoFit/>
          </a:bodyPr>
          <a:lstStyle/>
          <a:p>
            <a:pPr algn="l">
              <a:spcAft>
                <a:spcPts val="300"/>
              </a:spcAft>
            </a:pPr>
            <a:r>
              <a:rPr sz="850" b="1">
                <a:solidFill>
                  <a:srgbClr val="7E6A64"/>
                </a:solidFill>
                <a:latin typeface="Red Hat Mono"/>
              </a:rPr>
              <a:t>TAKEAWAY</a:t>
            </a:r>
          </a:p>
          <a:p>
            <a:pPr algn="l">
              <a:spcAft>
                <a:spcPts val="300"/>
              </a:spcAft>
            </a:pPr>
            <a:r>
              <a:rPr sz="1300" b="1">
                <a:solidFill>
                  <a:srgbClr val="1B1211"/>
                </a:solidFill>
                <a:latin typeface="Red Hat Display"/>
              </a:rPr>
              <a:t>Promotion is a merge</a:t>
            </a:r>
          </a:p>
          <a:p>
            <a:pPr algn="l">
              <a:spcAft>
                <a:spcPts val="0"/>
              </a:spcAft>
            </a:pPr>
            <a:r>
              <a:rPr sz="1000" b="0">
                <a:solidFill>
                  <a:srgbClr val="54423E"/>
                </a:solidFill>
                <a:latin typeface="Red Hat Text"/>
              </a:rPr>
              <a:t>Repo, AAP and knowledge base update together, and a person decides. Nothing runs from a chat window.</a:t>
            </a:r>
          </a:p>
        </p:txBody>
      </p:sp>
      <p:sp>
        <p:nvSpPr>
          <p:cNvPr id="47" name="Rectangle 46"/>
          <p:cNvSpPr/>
          <p:nvPr/>
        </p:nvSpPr>
        <p:spPr>
          <a:xfrm>
            <a:off x="8960889" y="5321808"/>
            <a:ext cx="41148" cy="137160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9107193" y="5276088"/>
            <a:ext cx="2307259" cy="1371600"/>
          </a:xfrm>
          <a:prstGeom prst="rect">
            <a:avLst/>
          </a:prstGeom>
          <a:noFill/>
        </p:spPr>
        <p:txBody>
          <a:bodyPr wrap="square">
            <a:spAutoFit/>
          </a:bodyPr>
          <a:lstStyle/>
          <a:p>
            <a:pPr algn="l">
              <a:spcAft>
                <a:spcPts val="300"/>
              </a:spcAft>
            </a:pPr>
            <a:r>
              <a:rPr sz="850" b="1">
                <a:solidFill>
                  <a:srgbClr val="7E6A64"/>
                </a:solidFill>
                <a:latin typeface="Red Hat Mono"/>
              </a:rPr>
              <a:t>TAKEAWAY</a:t>
            </a:r>
          </a:p>
          <a:p>
            <a:pPr algn="l">
              <a:spcAft>
                <a:spcPts val="300"/>
              </a:spcAft>
            </a:pPr>
            <a:r>
              <a:rPr sz="1300" b="1">
                <a:solidFill>
                  <a:srgbClr val="1B1211"/>
                </a:solidFill>
                <a:latin typeface="Red Hat Display"/>
              </a:rPr>
              <a:t>Ask, then probe</a:t>
            </a:r>
          </a:p>
          <a:p>
            <a:pPr algn="l">
              <a:spcAft>
                <a:spcPts val="0"/>
              </a:spcAft>
            </a:pPr>
            <a:r>
              <a:rPr sz="1000" b="0">
                <a:solidFill>
                  <a:srgbClr val="54423E"/>
                </a:solidFill>
                <a:latin typeface="Red Hat Text"/>
              </a:rPr>
              <a:t>The assistant's tools are approved job templates, so "how is server8?" becomes a job with evidence, not a guess.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9F8"/>
        </a:solidFill>
        <a:effectLst/>
      </p:bgPr>
    </p:bg>
    <p:spTree>
      <p:nvGrpSpPr>
        <p:cNvPr id="1" name=""/>
        <p:cNvGrpSpPr/>
        <p:nvPr/>
      </p:nvGrpSpPr>
      <p:grpSpPr/>
      <p:sp>
        <p:nvSpPr>
          <p:cNvPr id="2" name="Rectangle 1"/>
          <p:cNvSpPr/>
          <p:nvPr/>
        </p:nvSpPr>
        <p:spPr>
          <a:xfrm>
            <a:off x="0" y="0"/>
            <a:ext cx="12191695" cy="45720"/>
          </a:xfrm>
          <a:prstGeom prst="rect">
            <a:avLst/>
          </a:prstGeom>
          <a:solidFill>
            <a:srgbClr val="CC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Freeform 2"/>
          <p:cNvSpPr/>
          <p:nvPr/>
        </p:nvSpPr>
        <p:spPr>
          <a:xfrm>
            <a:off x="10129418" y="119481"/>
            <a:ext cx="112166" cy="87783"/>
          </a:xfrm>
          <a:custGeom>
            <a:avLst/>
            <a:gdLst/>
            <a:ahLst/>
            <a:cxnLst/>
            <a:rect l="l" t="t" r="r" b="b"/>
            <a:pathLst>
              <a:path w="112166" h="87783">
                <a:moveTo>
                  <a:pt x="56083" y="0"/>
                </a:moveTo>
                <a:lnTo>
                  <a:pt x="112166" y="87783"/>
                </a:lnTo>
                <a:lnTo>
                  <a:pt x="0" y="87783"/>
                </a:lnTo>
                <a:close/>
              </a:path>
            </a:pathLst>
          </a:custGeom>
          <a:solidFill>
            <a:srgbClr val="5B2E91"/>
          </a:solidFill>
          <a:ln>
            <a:noFill/>
          </a:ln>
          <a:effectLst/>
        </p:spPr>
        <p:txBody>
          <a:bodyPr rtlCol="0" anchor="ctr"/>
          <a:lstStyle/>
          <a:p>
            <a:pPr algn="ctr"/>
          </a:p>
        </p:txBody>
      </p:sp>
      <p:sp>
        <p:nvSpPr>
          <p:cNvPr id="4" name="Freeform 3"/>
          <p:cNvSpPr/>
          <p:nvPr/>
        </p:nvSpPr>
        <p:spPr>
          <a:xfrm>
            <a:off x="10119447" y="207264"/>
            <a:ext cx="132107" cy="15605"/>
          </a:xfrm>
          <a:custGeom>
            <a:avLst/>
            <a:gdLst/>
            <a:ahLst/>
            <a:cxnLst/>
            <a:rect l="l" t="t" r="r" b="b"/>
            <a:pathLst>
              <a:path w="132107" h="15605">
                <a:moveTo>
                  <a:pt x="9971" y="0"/>
                </a:moveTo>
                <a:lnTo>
                  <a:pt x="122137" y="0"/>
                </a:lnTo>
                <a:lnTo>
                  <a:pt x="132107" y="15605"/>
                </a:lnTo>
                <a:lnTo>
                  <a:pt x="0" y="15605"/>
                </a:lnTo>
                <a:close/>
              </a:path>
            </a:pathLst>
          </a:custGeom>
          <a:solidFill>
            <a:srgbClr val="D2DCF7"/>
          </a:solidFill>
          <a:ln>
            <a:noFill/>
          </a:ln>
          <a:effectLst/>
        </p:spPr>
        <p:txBody>
          <a:bodyPr rtlCol="0" anchor="ctr"/>
          <a:lstStyle/>
          <a:p>
            <a:pPr algn="ctr"/>
          </a:p>
        </p:txBody>
      </p:sp>
      <p:sp>
        <p:nvSpPr>
          <p:cNvPr id="5" name="Freeform 4"/>
          <p:cNvSpPr/>
          <p:nvPr/>
        </p:nvSpPr>
        <p:spPr>
          <a:xfrm>
            <a:off x="10063987" y="222869"/>
            <a:ext cx="243028" cy="86807"/>
          </a:xfrm>
          <a:custGeom>
            <a:avLst/>
            <a:gdLst/>
            <a:ahLst/>
            <a:cxnLst/>
            <a:rect l="l" t="t" r="r" b="b"/>
            <a:pathLst>
              <a:path w="243028" h="86807">
                <a:moveTo>
                  <a:pt x="55460" y="0"/>
                </a:moveTo>
                <a:lnTo>
                  <a:pt x="187567" y="0"/>
                </a:lnTo>
                <a:lnTo>
                  <a:pt x="243028" y="86807"/>
                </a:lnTo>
                <a:lnTo>
                  <a:pt x="0" y="86807"/>
                </a:lnTo>
                <a:close/>
              </a:path>
            </a:pathLst>
          </a:custGeom>
          <a:solidFill>
            <a:srgbClr val="D2E4DD"/>
          </a:solidFill>
          <a:ln>
            <a:noFill/>
          </a:ln>
          <a:effectLst/>
        </p:spPr>
        <p:txBody>
          <a:bodyPr rtlCol="0" anchor="ctr"/>
          <a:lstStyle/>
          <a:p>
            <a:pPr algn="ctr"/>
          </a:p>
        </p:txBody>
      </p:sp>
      <p:sp>
        <p:nvSpPr>
          <p:cNvPr id="6" name="Freeform 5"/>
          <p:cNvSpPr/>
          <p:nvPr/>
        </p:nvSpPr>
        <p:spPr>
          <a:xfrm>
            <a:off x="10054640" y="309676"/>
            <a:ext cx="261722" cy="14631"/>
          </a:xfrm>
          <a:custGeom>
            <a:avLst/>
            <a:gdLst/>
            <a:ahLst/>
            <a:cxnLst/>
            <a:rect l="l" t="t" r="r" b="b"/>
            <a:pathLst>
              <a:path w="261722" h="14631">
                <a:moveTo>
                  <a:pt x="9347" y="0"/>
                </a:moveTo>
                <a:lnTo>
                  <a:pt x="252375" y="0"/>
                </a:lnTo>
                <a:lnTo>
                  <a:pt x="261722" y="14631"/>
                </a:lnTo>
                <a:lnTo>
                  <a:pt x="0" y="14631"/>
                </a:lnTo>
                <a:close/>
              </a:path>
            </a:pathLst>
          </a:custGeom>
          <a:solidFill>
            <a:srgbClr val="F7EBCC"/>
          </a:solidFill>
          <a:ln>
            <a:noFill/>
          </a:ln>
          <a:effectLst/>
        </p:spPr>
        <p:txBody>
          <a:bodyPr rtlCol="0" anchor="ctr"/>
          <a:lstStyle/>
          <a:p>
            <a:pPr algn="ctr"/>
          </a:p>
        </p:txBody>
      </p:sp>
      <p:sp>
        <p:nvSpPr>
          <p:cNvPr id="7" name="Freeform 6"/>
          <p:cNvSpPr/>
          <p:nvPr/>
        </p:nvSpPr>
        <p:spPr>
          <a:xfrm>
            <a:off x="10004788" y="324307"/>
            <a:ext cx="361425" cy="78029"/>
          </a:xfrm>
          <a:custGeom>
            <a:avLst/>
            <a:gdLst/>
            <a:ahLst/>
            <a:cxnLst/>
            <a:rect l="l" t="t" r="r" b="b"/>
            <a:pathLst>
              <a:path w="361425" h="78029">
                <a:moveTo>
                  <a:pt x="49852" y="0"/>
                </a:moveTo>
                <a:lnTo>
                  <a:pt x="311574" y="0"/>
                </a:lnTo>
                <a:lnTo>
                  <a:pt x="361425" y="78029"/>
                </a:lnTo>
                <a:lnTo>
                  <a:pt x="0" y="78029"/>
                </a:lnTo>
                <a:close/>
              </a:path>
            </a:pathLst>
          </a:custGeom>
          <a:solidFill>
            <a:srgbClr val="C2410C"/>
          </a:solidFill>
          <a:ln>
            <a:noFill/>
          </a:ln>
          <a:effectLst/>
        </p:spPr>
        <p:txBody>
          <a:bodyPr rtlCol="0" anchor="ctr"/>
          <a:lstStyle/>
          <a:p>
            <a:pPr algn="ctr"/>
          </a:p>
        </p:txBody>
      </p:sp>
      <p:sp>
        <p:nvSpPr>
          <p:cNvPr id="8" name="Freeform 7"/>
          <p:cNvSpPr/>
          <p:nvPr/>
        </p:nvSpPr>
        <p:spPr>
          <a:xfrm>
            <a:off x="9961168" y="402336"/>
            <a:ext cx="448666" cy="68275"/>
          </a:xfrm>
          <a:custGeom>
            <a:avLst/>
            <a:gdLst/>
            <a:ahLst/>
            <a:cxnLst/>
            <a:rect l="l" t="t" r="r" b="b"/>
            <a:pathLst>
              <a:path w="448666" h="68275">
                <a:moveTo>
                  <a:pt x="43620" y="0"/>
                </a:moveTo>
                <a:lnTo>
                  <a:pt x="405045" y="0"/>
                </a:lnTo>
                <a:lnTo>
                  <a:pt x="448666" y="68275"/>
                </a:lnTo>
                <a:lnTo>
                  <a:pt x="0" y="68275"/>
                </a:lnTo>
                <a:close/>
              </a:path>
            </a:pathLst>
          </a:custGeom>
          <a:solidFill>
            <a:srgbClr val="F5CCCC"/>
          </a:solidFill>
          <a:ln>
            <a:noFill/>
          </a:ln>
          <a:effectLst/>
        </p:spPr>
        <p:txBody>
          <a:bodyPr rtlCol="0" anchor="ctr"/>
          <a:lstStyle/>
          <a:p>
            <a:pPr algn="ctr"/>
          </a:p>
        </p:txBody>
      </p:sp>
      <p:sp>
        <p:nvSpPr>
          <p:cNvPr id="9" name="Freeform 8"/>
          <p:cNvSpPr/>
          <p:nvPr/>
        </p:nvSpPr>
        <p:spPr>
          <a:xfrm>
            <a:off x="9961168" y="119481"/>
            <a:ext cx="448666" cy="351130"/>
          </a:xfrm>
          <a:custGeom>
            <a:avLst/>
            <a:gdLst/>
            <a:ahLst/>
            <a:cxnLst/>
            <a:rect l="l" t="t" r="r" b="b"/>
            <a:pathLst>
              <a:path w="448666" h="351130">
                <a:moveTo>
                  <a:pt x="224333" y="0"/>
                </a:moveTo>
                <a:lnTo>
                  <a:pt x="448666" y="351130"/>
                </a:lnTo>
                <a:lnTo>
                  <a:pt x="0" y="351130"/>
                </a:lnTo>
                <a:close/>
              </a:path>
            </a:pathLst>
          </a:custGeom>
          <a:noFill/>
          <a:ln w="6350">
            <a:solidFill>
              <a:srgbClr val="CFC2BE"/>
            </a:solidFill>
          </a:ln>
          <a:effectLst/>
        </p:spPr>
        <p:txBody>
          <a:bodyPr rtlCol="0" anchor="ctr"/>
          <a:lstStyle/>
          <a:p>
            <a:pPr algn="ctr"/>
          </a:p>
        </p:txBody>
      </p:sp>
      <p:sp>
        <p:nvSpPr>
          <p:cNvPr id="10" name="TextBox 9"/>
          <p:cNvSpPr txBox="1"/>
          <p:nvPr/>
        </p:nvSpPr>
        <p:spPr>
          <a:xfrm>
            <a:off x="10478109" y="117530"/>
            <a:ext cx="936345" cy="351129"/>
          </a:xfrm>
          <a:prstGeom prst="rect">
            <a:avLst/>
          </a:prstGeom>
          <a:noFill/>
        </p:spPr>
        <p:txBody>
          <a:bodyPr wrap="none" lIns="0" rIns="0" tIns="0" bIns="0">
            <a:spAutoFit/>
          </a:bodyPr>
          <a:lstStyle/>
          <a:p>
            <a:pPr>
              <a:lnSpc>
                <a:spcPts val="691"/>
              </a:lnSpc>
              <a:spcBef>
                <a:spcPts val="0"/>
              </a:spcBef>
              <a:spcAft>
                <a:spcPts val="0"/>
              </a:spcAft>
            </a:pPr>
            <a:r>
              <a:rPr sz="700" b="1">
                <a:solidFill>
                  <a:srgbClr val="1B1211"/>
                </a:solidFill>
                <a:latin typeface="Red Hat Mono"/>
              </a:rPr>
              <a:t>JUDGEMENT</a:t>
            </a:r>
          </a:p>
          <a:p>
            <a:pPr>
              <a:lnSpc>
                <a:spcPts val="691"/>
              </a:lnSpc>
              <a:spcBef>
                <a:spcPts val="0"/>
              </a:spcBef>
              <a:spcAft>
                <a:spcPts val="0"/>
              </a:spcAft>
            </a:pPr>
            <a:r>
              <a:rPr sz="700" b="0">
                <a:solidFill>
                  <a:srgbClr val="7E6A64"/>
                </a:solidFill>
                <a:latin typeface="Red Hat Mono"/>
              </a:rPr>
              <a:t>KNOWLEDGE</a:t>
            </a:r>
          </a:p>
          <a:p>
            <a:pPr>
              <a:lnSpc>
                <a:spcPts val="691"/>
              </a:lnSpc>
              <a:spcBef>
                <a:spcPts val="0"/>
              </a:spcBef>
              <a:spcAft>
                <a:spcPts val="0"/>
              </a:spcAft>
            </a:pPr>
            <a:r>
              <a:rPr sz="700" b="1">
                <a:solidFill>
                  <a:srgbClr val="1B1211"/>
                </a:solidFill>
                <a:latin typeface="Red Hat Mono"/>
              </a:rPr>
              <a:t>INFORMATION</a:t>
            </a:r>
          </a:p>
          <a:p>
            <a:pPr>
              <a:lnSpc>
                <a:spcPts val="691"/>
              </a:lnSpc>
              <a:spcBef>
                <a:spcPts val="0"/>
              </a:spcBef>
              <a:spcAft>
                <a:spcPts val="0"/>
              </a:spcAft>
            </a:pPr>
            <a:r>
              <a:rPr sz="700" b="0">
                <a:solidFill>
                  <a:srgbClr val="7E6A64"/>
                </a:solidFill>
                <a:latin typeface="Red Hat Mono"/>
              </a:rPr>
              <a:t>DATA</a:t>
            </a:r>
          </a:p>
        </p:txBody>
      </p:sp>
      <p:sp>
        <p:nvSpPr>
          <p:cNvPr id="11" name="TextBox 10"/>
          <p:cNvSpPr txBox="1"/>
          <p:nvPr/>
        </p:nvSpPr>
        <p:spPr>
          <a:xfrm>
            <a:off x="777240" y="502920"/>
            <a:ext cx="10637215" cy="310896"/>
          </a:xfrm>
          <a:prstGeom prst="rect">
            <a:avLst/>
          </a:prstGeom>
          <a:noFill/>
        </p:spPr>
        <p:txBody>
          <a:bodyPr wrap="square">
            <a:spAutoFit/>
          </a:bodyPr>
          <a:lstStyle/>
          <a:p>
            <a:pPr algn="l">
              <a:spcAft>
                <a:spcPts val="0"/>
              </a:spcAft>
            </a:pPr>
            <a:r>
              <a:rPr sz="1100" b="1">
                <a:solidFill>
                  <a:srgbClr val="7E6A64"/>
                </a:solidFill>
                <a:latin typeface="Red Hat Mono"/>
              </a:rPr>
              <a:t>APPENDIX · TRUSTED, ENTERPRISE-READY AI</a:t>
            </a:r>
          </a:p>
        </p:txBody>
      </p:sp>
      <p:sp>
        <p:nvSpPr>
          <p:cNvPr id="12" name="TextBox 11"/>
          <p:cNvSpPr txBox="1"/>
          <p:nvPr/>
        </p:nvSpPr>
        <p:spPr>
          <a:xfrm>
            <a:off x="777240" y="868680"/>
            <a:ext cx="10637215" cy="822960"/>
          </a:xfrm>
          <a:prstGeom prst="rect">
            <a:avLst/>
          </a:prstGeom>
          <a:noFill/>
        </p:spPr>
        <p:txBody>
          <a:bodyPr wrap="square">
            <a:spAutoFit/>
          </a:bodyPr>
          <a:lstStyle/>
          <a:p>
            <a:pPr algn="l">
              <a:spcAft>
                <a:spcPts val="0"/>
              </a:spcAft>
            </a:pPr>
            <a:r>
              <a:rPr sz="3400" b="1">
                <a:solidFill>
                  <a:srgbClr val="1B1211"/>
                </a:solidFill>
                <a:latin typeface="Red Hat Display"/>
              </a:rPr>
              <a:t>The questions an authorizing official will ask</a:t>
            </a:r>
          </a:p>
        </p:txBody>
      </p:sp>
      <p:graphicFrame>
        <p:nvGraphicFramePr>
          <p:cNvPr id="13" name="Table 12"/>
          <p:cNvGraphicFramePr>
            <a:graphicFrameLocks noGrp="1"/>
          </p:cNvGraphicFramePr>
          <p:nvPr/>
        </p:nvGraphicFramePr>
        <p:xfrm>
          <a:off x="777240" y="2103120"/>
          <a:ext cx="10607040" cy="3621024"/>
        </p:xfrm>
        <a:graphic>
          <a:graphicData uri="http://schemas.openxmlformats.org/drawingml/2006/table">
            <a:tbl>
              <a:tblPr firstRow="1" bandRow="1">
                <a:tableStyleId>{5C22544A-7EE6-4342-B048-85BDC9FD1C3A}</a:tableStyleId>
              </a:tblPr>
              <a:tblGrid>
                <a:gridCol w="2651760"/>
                <a:gridCol w="4480560"/>
                <a:gridCol w="1783080"/>
                <a:gridCol w="1691640"/>
              </a:tblGrid>
              <a:tr h="329184">
                <a:tc>
                  <a:txBody>
                    <a:bodyPr wrap="square"/>
                    <a:lstStyle/>
                    <a:p>
                      <a:r>
                        <a:rPr sz="1050" b="1">
                          <a:solidFill>
                            <a:srgbClr val="7E6A64"/>
                          </a:solidFill>
                          <a:latin typeface="Red Hat Mono"/>
                        </a:rPr>
                        <a:t>Their question</a:t>
                      </a:r>
                    </a:p>
                  </a:txBody>
                  <a:tcPr marL="109728" marR="109728" marT="27432" marB="27432">
                    <a:solidFill>
                      <a:srgbClr val="F4EFED"/>
                    </a:solidFill>
                  </a:tcPr>
                </a:tc>
                <a:tc>
                  <a:txBody>
                    <a:bodyPr wrap="square"/>
                    <a:lstStyle/>
                    <a:p>
                      <a:r>
                        <a:rPr sz="1050" b="1">
                          <a:solidFill>
                            <a:srgbClr val="7E6A64"/>
                          </a:solidFill>
                          <a:latin typeface="Red Hat Mono"/>
                        </a:rPr>
                        <a:t>The platform control</a:t>
                      </a:r>
                    </a:p>
                  </a:txBody>
                  <a:tcPr marL="109728" marR="109728" marT="27432" marB="27432">
                    <a:solidFill>
                      <a:srgbClr val="F4EFED"/>
                    </a:solidFill>
                  </a:tcPr>
                </a:tc>
                <a:tc>
                  <a:txBody>
                    <a:bodyPr wrap="square"/>
                    <a:lstStyle/>
                    <a:p>
                      <a:r>
                        <a:rPr sz="1050" b="1">
                          <a:solidFill>
                            <a:srgbClr val="7E6A64"/>
                          </a:solidFill>
                          <a:latin typeface="Red Hat Mono"/>
                        </a:rPr>
                        <a:t>Where it lives</a:t>
                      </a:r>
                    </a:p>
                  </a:txBody>
                  <a:tcPr marL="109728" marR="109728" marT="27432" marB="27432">
                    <a:solidFill>
                      <a:srgbClr val="F4EFED"/>
                    </a:solidFill>
                  </a:tcPr>
                </a:tc>
                <a:tc>
                  <a:txBody>
                    <a:bodyPr wrap="square"/>
                    <a:lstStyle/>
                    <a:p>
                      <a:r>
                        <a:rPr sz="1050" b="1">
                          <a:solidFill>
                            <a:srgbClr val="7E6A64"/>
                          </a:solidFill>
                          <a:latin typeface="Red Hat Mono"/>
                        </a:rPr>
                        <a:t>Proven in</a:t>
                      </a:r>
                    </a:p>
                  </a:txBody>
                  <a:tcPr marL="109728" marR="109728" marT="27432" marB="27432">
                    <a:solidFill>
                      <a:srgbClr val="F4EFED"/>
                    </a:solidFill>
                  </a:tcPr>
                </a:tc>
              </a:tr>
              <a:tr h="329184">
                <a:tc>
                  <a:txBody>
                    <a:bodyPr wrap="square"/>
                    <a:lstStyle/>
                    <a:p>
                      <a:r>
                        <a:rPr sz="900" b="0">
                          <a:solidFill>
                            <a:srgbClr val="1B1211"/>
                          </a:solidFill>
                          <a:latin typeface="Red Hat Text"/>
                        </a:rPr>
                        <a:t>Where does our data go when someone prompts the model?</a:t>
                      </a:r>
                    </a:p>
                  </a:txBody>
                  <a:tcPr marL="109728" marR="109728" marT="27432" marB="27432">
                    <a:solidFill>
                      <a:srgbClr val="FBF9F8"/>
                    </a:solidFill>
                  </a:tcPr>
                </a:tc>
                <a:tc>
                  <a:txBody>
                    <a:bodyPr wrap="square"/>
                    <a:lstStyle/>
                    <a:p>
                      <a:r>
                        <a:rPr sz="900" b="0">
                          <a:solidFill>
                            <a:srgbClr val="1B1211"/>
                          </a:solidFill>
                          <a:latin typeface="Red Hat Text"/>
                        </a:rPr>
                        <a:t>Nowhere. Inference runs on your cluster, in your enclave, on your accelerators.</a:t>
                      </a:r>
                    </a:p>
                  </a:txBody>
                  <a:tcPr marL="109728" marR="109728" marT="27432" marB="27432">
                    <a:solidFill>
                      <a:srgbClr val="FBF9F8"/>
                    </a:solidFill>
                  </a:tcPr>
                </a:tc>
                <a:tc>
                  <a:txBody>
                    <a:bodyPr wrap="square"/>
                    <a:lstStyle/>
                    <a:p>
                      <a:r>
                        <a:rPr sz="900" b="0">
                          <a:solidFill>
                            <a:srgbClr val="1B1211"/>
                          </a:solidFill>
                          <a:latin typeface="Red Hat Mono"/>
                        </a:rPr>
                        <a:t>AI Inference Server · OpenShift AI</a:t>
                      </a:r>
                    </a:p>
                  </a:txBody>
                  <a:tcPr marL="109728" marR="109728" marT="27432" marB="27432">
                    <a:solidFill>
                      <a:srgbClr val="FBF9F8"/>
                    </a:solidFill>
                  </a:tcPr>
                </a:tc>
                <a:tc>
                  <a:txBody>
                    <a:bodyPr wrap="square"/>
                    <a:lstStyle/>
                    <a:p>
                      <a:r>
                        <a:rPr sz="900" b="0">
                          <a:solidFill>
                            <a:srgbClr val="1B1211"/>
                          </a:solidFill>
                          <a:latin typeface="Red Hat Mono"/>
                        </a:rPr>
                        <a:t>Lab 01 · 127.0.0.1, no egress</a:t>
                      </a:r>
                    </a:p>
                  </a:txBody>
                  <a:tcPr marL="109728" marR="109728" marT="27432" marB="27432">
                    <a:solidFill>
                      <a:srgbClr val="FBF9F8"/>
                    </a:solidFill>
                  </a:tcPr>
                </a:tc>
              </a:tr>
              <a:tr h="329184">
                <a:tc>
                  <a:txBody>
                    <a:bodyPr wrap="square"/>
                    <a:lstStyle/>
                    <a:p>
                      <a:r>
                        <a:rPr sz="900" b="0">
                          <a:solidFill>
                            <a:srgbClr val="1B1211"/>
                          </a:solidFill>
                          <a:latin typeface="Red Hat Text"/>
                        </a:rPr>
                        <a:t>Can you prove this model is the one we approved?</a:t>
                      </a:r>
                    </a:p>
                  </a:txBody>
                  <a:tcPr marL="109728" marR="109728" marT="27432" marB="27432">
                    <a:solidFill>
                      <a:srgbClr val="FBF9F8"/>
                    </a:solidFill>
                  </a:tcPr>
                </a:tc>
                <a:tc>
                  <a:txBody>
                    <a:bodyPr wrap="square"/>
                    <a:lstStyle/>
                    <a:p>
                      <a:r>
                        <a:rPr sz="900" b="0">
                          <a:solidFill>
                            <a:srgbClr val="1B1211"/>
                          </a:solidFill>
                          <a:latin typeface="Red Hat Text"/>
                        </a:rPr>
                        <a:t>Model artifacts are signed and verified before they are admitted to the cluster.</a:t>
                      </a:r>
                    </a:p>
                  </a:txBody>
                  <a:tcPr marL="109728" marR="109728" marT="27432" marB="27432">
                    <a:solidFill>
                      <a:srgbClr val="FBF9F8"/>
                    </a:solidFill>
                  </a:tcPr>
                </a:tc>
                <a:tc>
                  <a:txBody>
                    <a:bodyPr wrap="square"/>
                    <a:lstStyle/>
                    <a:p>
                      <a:r>
                        <a:rPr sz="900" b="0">
                          <a:solidFill>
                            <a:srgbClr val="1B1211"/>
                          </a:solidFill>
                          <a:latin typeface="Red Hat Mono"/>
                        </a:rPr>
                        <a:t>Sigstore / cosign</a:t>
                      </a:r>
                    </a:p>
                  </a:txBody>
                  <a:tcPr marL="109728" marR="109728" marT="27432" marB="27432">
                    <a:solidFill>
                      <a:srgbClr val="FBF9F8"/>
                    </a:solidFill>
                  </a:tcPr>
                </a:tc>
                <a:tc>
                  <a:txBody>
                    <a:bodyPr wrap="square"/>
                    <a:lstStyle/>
                    <a:p>
                      <a:r>
                        <a:rPr sz="900" b="0">
                          <a:solidFill>
                            <a:srgbClr val="1B1211"/>
                          </a:solidFill>
                          <a:latin typeface="Red Hat Mono"/>
                        </a:rPr>
                        <a:t>Lab 06 · cosign verify</a:t>
                      </a:r>
                    </a:p>
                  </a:txBody>
                  <a:tcPr marL="109728" marR="109728" marT="27432" marB="27432">
                    <a:solidFill>
                      <a:srgbClr val="FBF9F8"/>
                    </a:solidFill>
                  </a:tcPr>
                </a:tc>
              </a:tr>
              <a:tr h="329184">
                <a:tc>
                  <a:txBody>
                    <a:bodyPr wrap="square"/>
                    <a:lstStyle/>
                    <a:p>
                      <a:r>
                        <a:rPr sz="900" b="0">
                          <a:solidFill>
                            <a:srgbClr val="1B1211"/>
                          </a:solidFill>
                          <a:latin typeface="Red Hat Text"/>
                        </a:rPr>
                        <a:t>Is the cryptography validated?</a:t>
                      </a:r>
                    </a:p>
                  </a:txBody>
                  <a:tcPr marL="109728" marR="109728" marT="27432" marB="27432">
                    <a:solidFill>
                      <a:srgbClr val="FBF9F8"/>
                    </a:solidFill>
                  </a:tcPr>
                </a:tc>
                <a:tc>
                  <a:txBody>
                    <a:bodyPr wrap="square"/>
                    <a:lstStyle/>
                    <a:p>
                      <a:r>
                        <a:rPr sz="900" b="0">
                          <a:solidFill>
                            <a:srgbClr val="1B1211"/>
                          </a:solidFill>
                          <a:latin typeface="Red Hat Text"/>
                        </a:rPr>
                        <a:t>FIPS mode is set once in RHEL CoreOS and inherited up the chain by OpenShift and OpenShift AI; where a component is not inherited, the exception is documented and covered by compensating controls.</a:t>
                      </a:r>
                    </a:p>
                  </a:txBody>
                  <a:tcPr marL="109728" marR="109728" marT="27432" marB="27432">
                    <a:solidFill>
                      <a:srgbClr val="FBF9F8"/>
                    </a:solidFill>
                  </a:tcPr>
                </a:tc>
                <a:tc>
                  <a:txBody>
                    <a:bodyPr wrap="square"/>
                    <a:lstStyle/>
                    <a:p>
                      <a:r>
                        <a:rPr sz="900" b="0">
                          <a:solidFill>
                            <a:srgbClr val="1B1211"/>
                          </a:solidFill>
                          <a:latin typeface="Red Hat Mono"/>
                        </a:rPr>
                        <a:t>RHEL FIPS mode</a:t>
                      </a:r>
                    </a:p>
                  </a:txBody>
                  <a:tcPr marL="109728" marR="109728" marT="27432" marB="27432">
                    <a:solidFill>
                      <a:srgbClr val="FBF9F8"/>
                    </a:solidFill>
                  </a:tcPr>
                </a:tc>
                <a:tc>
                  <a:txBody>
                    <a:bodyPr wrap="square"/>
                    <a:lstStyle/>
                    <a:p>
                      <a:r>
                        <a:rPr sz="900" b="0">
                          <a:solidFill>
                            <a:srgbClr val="1B1211"/>
                          </a:solidFill>
                          <a:latin typeface="Red Hat Mono"/>
                        </a:rPr>
                        <a:t>Lab 06 · fips-mode-setup, sestatus</a:t>
                      </a:r>
                    </a:p>
                  </a:txBody>
                  <a:tcPr marL="109728" marR="109728" marT="27432" marB="27432">
                    <a:solidFill>
                      <a:srgbClr val="FBF9F8"/>
                    </a:solidFill>
                  </a:tcPr>
                </a:tc>
              </a:tr>
              <a:tr h="329184">
                <a:tc>
                  <a:txBody>
                    <a:bodyPr wrap="square"/>
                    <a:lstStyle/>
                    <a:p>
                      <a:r>
                        <a:rPr sz="900" b="0">
                          <a:solidFill>
                            <a:srgbClr val="1B1211"/>
                          </a:solidFill>
                          <a:latin typeface="Red Hat Text"/>
                        </a:rPr>
                        <a:t>Does it work with our smart cards and hardware crypto?</a:t>
                      </a:r>
                    </a:p>
                  </a:txBody>
                  <a:tcPr marL="109728" marR="109728" marT="27432" marB="27432">
                    <a:solidFill>
                      <a:srgbClr val="FBF9F8"/>
                    </a:solidFill>
                  </a:tcPr>
                </a:tc>
                <a:tc>
                  <a:txBody>
                    <a:bodyPr wrap="square"/>
                    <a:lstStyle/>
                    <a:p>
                      <a:r>
                        <a:rPr sz="900" b="0">
                          <a:solidFill>
                            <a:srgbClr val="1B1211"/>
                          </a:solidFill>
                          <a:latin typeface="Red Hat Text"/>
                        </a:rPr>
                        <a:t>Tested with the hardware vendors: TPM, PIV/CAC smart-card authentication and hardware cryptography supported from the operating system up, on mainframes included.</a:t>
                      </a:r>
                    </a:p>
                  </a:txBody>
                  <a:tcPr marL="109728" marR="109728" marT="27432" marB="27432">
                    <a:solidFill>
                      <a:srgbClr val="FBF9F8"/>
                    </a:solidFill>
                  </a:tcPr>
                </a:tc>
                <a:tc>
                  <a:txBody>
                    <a:bodyPr wrap="square"/>
                    <a:lstStyle/>
                    <a:p>
                      <a:r>
                        <a:rPr sz="900" b="0">
                          <a:solidFill>
                            <a:srgbClr val="1B1211"/>
                          </a:solidFill>
                          <a:latin typeface="Red Hat Mono"/>
                        </a:rPr>
                        <a:t>RHEL · hardware certification</a:t>
                      </a:r>
                    </a:p>
                  </a:txBody>
                  <a:tcPr marL="109728" marR="109728" marT="27432" marB="27432">
                    <a:solidFill>
                      <a:srgbClr val="FBF9F8"/>
                    </a:solidFill>
                  </a:tcPr>
                </a:tc>
                <a:tc>
                  <a:txBody>
                    <a:bodyPr wrap="square"/>
                    <a:lstStyle/>
                    <a:p>
                      <a:r>
                        <a:rPr sz="900" b="0">
                          <a:solidFill>
                            <a:srgbClr val="1B1211"/>
                          </a:solidFill>
                          <a:latin typeface="Red Hat Mono"/>
                        </a:rPr>
                        <a:t>Slide 09 · base band</a:t>
                      </a:r>
                    </a:p>
                  </a:txBody>
                  <a:tcPr marL="109728" marR="109728" marT="27432" marB="27432">
                    <a:solidFill>
                      <a:srgbClr val="FBF9F8"/>
                    </a:solidFill>
                  </a:tcPr>
                </a:tc>
              </a:tr>
              <a:tr h="329184">
                <a:tc>
                  <a:txBody>
                    <a:bodyPr wrap="square"/>
                    <a:lstStyle/>
                    <a:p>
                      <a:r>
                        <a:rPr sz="900" b="0">
                          <a:solidFill>
                            <a:srgbClr val="1B1211"/>
                          </a:solidFill>
                          <a:latin typeface="Red Hat Text"/>
                        </a:rPr>
                        <a:t>Can this land in our FISMA moderate or high boundary?</a:t>
                      </a:r>
                    </a:p>
                  </a:txBody>
                  <a:tcPr marL="109728" marR="109728" marT="27432" marB="27432">
                    <a:solidFill>
                      <a:srgbClr val="FBF9F8"/>
                    </a:solidFill>
                  </a:tcPr>
                </a:tc>
                <a:tc>
                  <a:txBody>
                    <a:bodyPr wrap="square"/>
                    <a:lstStyle/>
                    <a:p>
                      <a:r>
                        <a:rPr sz="900" b="0">
                          <a:solidFill>
                            <a:srgbClr val="1B1211"/>
                          </a:solidFill>
                          <a:latin typeface="Red Hat Text"/>
                        </a:rPr>
                        <a:t>Platform controls map to the NIST 800-53 moderate and high baselines; your FIPS 199 categorization picks the venue — the platform is the same in all of them.</a:t>
                      </a:r>
                    </a:p>
                  </a:txBody>
                  <a:tcPr marL="109728" marR="109728" marT="27432" marB="27432">
                    <a:solidFill>
                      <a:srgbClr val="FBF9F8"/>
                    </a:solidFill>
                  </a:tcPr>
                </a:tc>
                <a:tc>
                  <a:txBody>
                    <a:bodyPr wrap="square"/>
                    <a:lstStyle/>
                    <a:p>
                      <a:r>
                        <a:rPr sz="900" b="0">
                          <a:solidFill>
                            <a:srgbClr val="1B1211"/>
                          </a:solidFill>
                          <a:latin typeface="Red Hat Mono"/>
                        </a:rPr>
                        <a:t>RHEL · OpenShift</a:t>
                      </a:r>
                    </a:p>
                  </a:txBody>
                  <a:tcPr marL="109728" marR="109728" marT="27432" marB="27432">
                    <a:solidFill>
                      <a:srgbClr val="FBF9F8"/>
                    </a:solidFill>
                  </a:tcPr>
                </a:tc>
                <a:tc>
                  <a:txBody>
                    <a:bodyPr wrap="square"/>
                    <a:lstStyle/>
                    <a:p>
                      <a:r>
                        <a:rPr sz="900" b="0">
                          <a:solidFill>
                            <a:srgbClr val="1B1211"/>
                          </a:solidFill>
                          <a:latin typeface="Red Hat Mono"/>
                        </a:rPr>
                        <a:t>Slide 11 · one manifest</a:t>
                      </a:r>
                    </a:p>
                  </a:txBody>
                  <a:tcPr marL="109728" marR="109728" marT="27432" marB="27432">
                    <a:solidFill>
                      <a:srgbClr val="FBF9F8"/>
                    </a:solidFill>
                  </a:tcPr>
                </a:tc>
              </a:tr>
              <a:tr h="329184">
                <a:tc>
                  <a:txBody>
                    <a:bodyPr wrap="square"/>
                    <a:lstStyle/>
                    <a:p>
                      <a:r>
                        <a:rPr sz="900" b="0">
                          <a:solidFill>
                            <a:srgbClr val="1B1211"/>
                          </a:solidFill>
                          <a:latin typeface="Red Hat Text"/>
                        </a:rPr>
                        <a:t>How do we know it stays compliant next quarter?</a:t>
                      </a:r>
                    </a:p>
                  </a:txBody>
                  <a:tcPr marL="109728" marR="109728" marT="27432" marB="27432">
                    <a:solidFill>
                      <a:srgbClr val="FBF9F8"/>
                    </a:solidFill>
                  </a:tcPr>
                </a:tc>
                <a:tc>
                  <a:txBody>
                    <a:bodyPr wrap="square"/>
                    <a:lstStyle/>
                    <a:p>
                      <a:r>
                        <a:rPr sz="900" b="0">
                          <a:solidFill>
                            <a:srgbClr val="1B1211"/>
                          </a:solidFill>
                          <a:latin typeface="Red Hat Text"/>
                        </a:rPr>
                        <a:t>Scheduled scans against a hardening profile, with machine-readable results.</a:t>
                      </a:r>
                    </a:p>
                  </a:txBody>
                  <a:tcPr marL="109728" marR="109728" marT="27432" marB="27432">
                    <a:solidFill>
                      <a:srgbClr val="FBF9F8"/>
                    </a:solidFill>
                  </a:tcPr>
                </a:tc>
                <a:tc>
                  <a:txBody>
                    <a:bodyPr wrap="square"/>
                    <a:lstStyle/>
                    <a:p>
                      <a:r>
                        <a:rPr sz="900" b="0">
                          <a:solidFill>
                            <a:srgbClr val="1B1211"/>
                          </a:solidFill>
                          <a:latin typeface="Red Hat Mono"/>
                        </a:rPr>
                        <a:t>Compliance Operator</a:t>
                      </a:r>
                    </a:p>
                  </a:txBody>
                  <a:tcPr marL="109728" marR="109728" marT="27432" marB="27432">
                    <a:solidFill>
                      <a:srgbClr val="FBF9F8"/>
                    </a:solidFill>
                  </a:tcPr>
                </a:tc>
                <a:tc>
                  <a:txBody>
                    <a:bodyPr wrap="square"/>
                    <a:lstStyle/>
                    <a:p>
                      <a:r>
                        <a:rPr sz="900" b="0">
                          <a:solidFill>
                            <a:srgbClr val="1B1211"/>
                          </a:solidFill>
                          <a:latin typeface="Red Hat Mono"/>
                        </a:rPr>
                        <a:t>Lab 06 · compliancescan</a:t>
                      </a:r>
                    </a:p>
                  </a:txBody>
                  <a:tcPr marL="109728" marR="109728" marT="27432" marB="27432">
                    <a:solidFill>
                      <a:srgbClr val="FBF9F8"/>
                    </a:solidFill>
                  </a:tcPr>
                </a:tc>
              </a:tr>
              <a:tr h="329184">
                <a:tc>
                  <a:txBody>
                    <a:bodyPr wrap="square"/>
                    <a:lstStyle/>
                    <a:p>
                      <a:r>
                        <a:rPr sz="900" b="0">
                          <a:solidFill>
                            <a:srgbClr val="1B1211"/>
                          </a:solidFill>
                          <a:latin typeface="Red Hat Text"/>
                        </a:rPr>
                        <a:t>What about the applications and containers we build on it?</a:t>
                      </a:r>
                    </a:p>
                  </a:txBody>
                  <a:tcPr marL="109728" marR="109728" marT="27432" marB="27432">
                    <a:solidFill>
                      <a:srgbClr val="FBF9F8"/>
                    </a:solidFill>
                  </a:tcPr>
                </a:tc>
                <a:tc>
                  <a:txBody>
                    <a:bodyPr wrap="square"/>
                    <a:lstStyle/>
                    <a:p>
                      <a:r>
                        <a:rPr sz="900" b="0">
                          <a:solidFill>
                            <a:srgbClr val="1B1211"/>
                          </a:solidFill>
                          <a:latin typeface="Red Hat Text"/>
                        </a:rPr>
                        <a:t>The same tooling spans your own application lifecycle on the platform: signing, scanning and admission policy at build, at deploy and at run time.</a:t>
                      </a:r>
                    </a:p>
                  </a:txBody>
                  <a:tcPr marL="109728" marR="109728" marT="27432" marB="27432">
                    <a:solidFill>
                      <a:srgbClr val="FBF9F8"/>
                    </a:solidFill>
                  </a:tcPr>
                </a:tc>
                <a:tc>
                  <a:txBody>
                    <a:bodyPr wrap="square"/>
                    <a:lstStyle/>
                    <a:p>
                      <a:r>
                        <a:rPr sz="900" b="0">
                          <a:solidFill>
                            <a:srgbClr val="1B1211"/>
                          </a:solidFill>
                          <a:latin typeface="Red Hat Mono"/>
                        </a:rPr>
                        <a:t>OpenShift build · registry · admission</a:t>
                      </a:r>
                    </a:p>
                  </a:txBody>
                  <a:tcPr marL="109728" marR="109728" marT="27432" marB="27432">
                    <a:solidFill>
                      <a:srgbClr val="FBF9F8"/>
                    </a:solidFill>
                  </a:tcPr>
                </a:tc>
                <a:tc>
                  <a:txBody>
                    <a:bodyPr wrap="square"/>
                    <a:lstStyle/>
                    <a:p>
                      <a:r>
                        <a:rPr sz="900" b="0">
                          <a:solidFill>
                            <a:srgbClr val="1B1211"/>
                          </a:solidFill>
                          <a:latin typeface="Red Hat Mono"/>
                        </a:rPr>
                        <a:t>Lab 06 · signature gate</a:t>
                      </a:r>
                    </a:p>
                  </a:txBody>
                  <a:tcPr marL="109728" marR="109728" marT="27432" marB="27432">
                    <a:solidFill>
                      <a:srgbClr val="FBF9F8"/>
                    </a:solidFill>
                  </a:tcPr>
                </a:tc>
              </a:tr>
              <a:tr h="329184">
                <a:tc>
                  <a:txBody>
                    <a:bodyPr wrap="square"/>
                    <a:lstStyle/>
                    <a:p>
                      <a:r>
                        <a:rPr sz="900" b="0">
                          <a:solidFill>
                            <a:srgbClr val="1B1211"/>
                          </a:solidFill>
                          <a:latin typeface="Red Hat Text"/>
                        </a:rPr>
                        <a:t>How do we detect the model drifting or skewing?</a:t>
                      </a:r>
                    </a:p>
                  </a:txBody>
                  <a:tcPr marL="109728" marR="109728" marT="27432" marB="27432">
                    <a:solidFill>
                      <a:srgbClr val="FBF9F8"/>
                    </a:solidFill>
                  </a:tcPr>
                </a:tc>
                <a:tc>
                  <a:txBody>
                    <a:bodyPr wrap="square"/>
                    <a:lstStyle/>
                    <a:p>
                      <a:r>
                        <a:rPr sz="900" b="0">
                          <a:solidFill>
                            <a:srgbClr val="1B1211"/>
                          </a:solidFill>
                          <a:latin typeface="Red Hat Text"/>
                        </a:rPr>
                        <a:t>Continuous drift and fairness metrics on live inference traffic.</a:t>
                      </a:r>
                    </a:p>
                  </a:txBody>
                  <a:tcPr marL="109728" marR="109728" marT="27432" marB="27432">
                    <a:solidFill>
                      <a:srgbClr val="FBF9F8"/>
                    </a:solidFill>
                  </a:tcPr>
                </a:tc>
                <a:tc>
                  <a:txBody>
                    <a:bodyPr wrap="square"/>
                    <a:lstStyle/>
                    <a:p>
                      <a:r>
                        <a:rPr sz="900" b="0">
                          <a:solidFill>
                            <a:srgbClr val="1B1211"/>
                          </a:solidFill>
                          <a:latin typeface="Red Hat Mono"/>
                        </a:rPr>
                        <a:t>TrustyAI</a:t>
                      </a:r>
                    </a:p>
                  </a:txBody>
                  <a:tcPr marL="109728" marR="109728" marT="27432" marB="27432">
                    <a:solidFill>
                      <a:srgbClr val="FBF9F8"/>
                    </a:solidFill>
                  </a:tcPr>
                </a:tc>
                <a:tc>
                  <a:txBody>
                    <a:bodyPr wrap="square"/>
                    <a:lstStyle/>
                    <a:p>
                      <a:r>
                        <a:rPr sz="900" b="0">
                          <a:solidFill>
                            <a:srgbClr val="1B1211"/>
                          </a:solidFill>
                          <a:latin typeface="Red Hat Mono"/>
                        </a:rPr>
                        <a:t>Lab 06 · drift, fairness</a:t>
                      </a:r>
                    </a:p>
                  </a:txBody>
                  <a:tcPr marL="109728" marR="109728" marT="27432" marB="27432">
                    <a:solidFill>
                      <a:srgbClr val="FBF9F8"/>
                    </a:solidFill>
                  </a:tcPr>
                </a:tc>
              </a:tr>
              <a:tr h="329184">
                <a:tc>
                  <a:txBody>
                    <a:bodyPr wrap="square"/>
                    <a:lstStyle/>
                    <a:p>
                      <a:r>
                        <a:rPr sz="900" b="0">
                          <a:solidFill>
                            <a:srgbClr val="1B1211"/>
                          </a:solidFill>
                          <a:latin typeface="Red Hat Text"/>
                        </a:rPr>
                        <a:t>What if we have no internet at all?</a:t>
                      </a:r>
                    </a:p>
                  </a:txBody>
                  <a:tcPr marL="109728" marR="109728" marT="27432" marB="27432">
                    <a:solidFill>
                      <a:srgbClr val="FBF9F8"/>
                    </a:solidFill>
                  </a:tcPr>
                </a:tc>
                <a:tc>
                  <a:txBody>
                    <a:bodyPr wrap="square"/>
                    <a:lstStyle/>
                    <a:p>
                      <a:r>
                        <a:rPr sz="900" b="0">
                          <a:solidFill>
                            <a:srgbClr val="1B1211"/>
                          </a:solidFill>
                          <a:latin typeface="Red Hat Text"/>
                        </a:rPr>
                        <a:t>Mirror images and models into the enclave; the platform is built for disconnected operation.</a:t>
                      </a:r>
                    </a:p>
                  </a:txBody>
                  <a:tcPr marL="109728" marR="109728" marT="27432" marB="27432">
                    <a:solidFill>
                      <a:srgbClr val="FBF9F8"/>
                    </a:solidFill>
                  </a:tcPr>
                </a:tc>
                <a:tc>
                  <a:txBody>
                    <a:bodyPr wrap="square"/>
                    <a:lstStyle/>
                    <a:p>
                      <a:r>
                        <a:rPr sz="900" b="0">
                          <a:solidFill>
                            <a:srgbClr val="1B1211"/>
                          </a:solidFill>
                          <a:latin typeface="Red Hat Mono"/>
                        </a:rPr>
                        <a:t>oc-mirror · registry</a:t>
                      </a:r>
                    </a:p>
                  </a:txBody>
                  <a:tcPr marL="109728" marR="109728" marT="27432" marB="27432">
                    <a:solidFill>
                      <a:srgbClr val="FBF9F8"/>
                    </a:solidFill>
                  </a:tcPr>
                </a:tc>
                <a:tc>
                  <a:txBody>
                    <a:bodyPr wrap="square"/>
                    <a:lstStyle/>
                    <a:p>
                      <a:r>
                        <a:rPr sz="900" b="0">
                          <a:solidFill>
                            <a:srgbClr val="1B1211"/>
                          </a:solidFill>
                          <a:latin typeface="Red Hat Mono"/>
                        </a:rPr>
                        <a:t>Slide 11 · enclave</a:t>
                      </a:r>
                    </a:p>
                  </a:txBody>
                  <a:tcPr marL="109728" marR="109728" marT="27432" marB="27432">
                    <a:solidFill>
                      <a:srgbClr val="FBF9F8"/>
                    </a:solidFill>
                  </a:tcPr>
                </a:tc>
              </a:tr>
              <a:tr h="329184">
                <a:tc>
                  <a:txBody>
                    <a:bodyPr wrap="square"/>
                    <a:lstStyle/>
                    <a:p>
                      <a:r>
                        <a:rPr sz="900" b="0">
                          <a:solidFill>
                            <a:srgbClr val="1B1211"/>
                          </a:solidFill>
                          <a:latin typeface="Red Hat Text"/>
                        </a:rPr>
                        <a:t>Who is accountable when it is wrong?</a:t>
                      </a:r>
                    </a:p>
                  </a:txBody>
                  <a:tcPr marL="109728" marR="109728" marT="27432" marB="27432">
                    <a:solidFill>
                      <a:srgbClr val="FBF9F8"/>
                    </a:solidFill>
                  </a:tcPr>
                </a:tc>
                <a:tc>
                  <a:txBody>
                    <a:bodyPr wrap="square"/>
                    <a:lstStyle/>
                    <a:p>
                      <a:r>
                        <a:rPr sz="900" b="0">
                          <a:solidFill>
                            <a:srgbClr val="1B1211"/>
                          </a:solidFill>
                          <a:latin typeface="Red Hat Text"/>
                        </a:rPr>
                        <a:t>A named reviewer on the signature, and every automated action launched from one governed console under enterprise RBAC, so each action carries the identity that ran it.</a:t>
                      </a:r>
                    </a:p>
                  </a:txBody>
                  <a:tcPr marL="109728" marR="109728" marT="27432" marB="27432">
                    <a:solidFill>
                      <a:srgbClr val="FBF9F8"/>
                    </a:solidFill>
                  </a:tcPr>
                </a:tc>
                <a:tc>
                  <a:txBody>
                    <a:bodyPr wrap="square"/>
                    <a:lstStyle/>
                    <a:p>
                      <a:r>
                        <a:rPr sz="900" b="0">
                          <a:solidFill>
                            <a:srgbClr val="1B1211"/>
                          </a:solidFill>
                          <a:latin typeface="Red Hat Mono"/>
                        </a:rPr>
                        <a:t>Workflow design · Ansible Automation Platform</a:t>
                      </a:r>
                    </a:p>
                  </a:txBody>
                  <a:tcPr marL="109728" marR="109728" marT="27432" marB="27432">
                    <a:solidFill>
                      <a:srgbClr val="FBF9F8"/>
                    </a:solidFill>
                  </a:tcPr>
                </a:tc>
                <a:tc>
                  <a:txBody>
                    <a:bodyPr wrap="square"/>
                    <a:lstStyle/>
                    <a:p>
                      <a:r>
                        <a:rPr sz="900" b="0">
                          <a:solidFill>
                            <a:srgbClr val="1B1211"/>
                          </a:solidFill>
                          <a:latin typeface="Red Hat Mono"/>
                        </a:rPr>
                        <a:t>Lab 05 · job history</a:t>
                      </a:r>
                    </a:p>
                  </a:txBody>
                  <a:tcPr marL="109728" marR="109728" marT="27432" marB="27432">
                    <a:solidFill>
                      <a:srgbClr val="FBF9F8"/>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